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1" r:id="rId3"/>
    <p:sldId id="311" r:id="rId4"/>
    <p:sldId id="350" r:id="rId5"/>
    <p:sldId id="375" r:id="rId6"/>
    <p:sldId id="333" r:id="rId7"/>
    <p:sldId id="351" r:id="rId8"/>
    <p:sldId id="352" r:id="rId9"/>
    <p:sldId id="353" r:id="rId10"/>
    <p:sldId id="355" r:id="rId11"/>
    <p:sldId id="354" r:id="rId12"/>
    <p:sldId id="356" r:id="rId13"/>
    <p:sldId id="361" r:id="rId14"/>
    <p:sldId id="360" r:id="rId15"/>
    <p:sldId id="359" r:id="rId16"/>
    <p:sldId id="373" r:id="rId17"/>
    <p:sldId id="363" r:id="rId18"/>
    <p:sldId id="362" r:id="rId19"/>
    <p:sldId id="364" r:id="rId20"/>
    <p:sldId id="366" r:id="rId21"/>
    <p:sldId id="367" r:id="rId22"/>
    <p:sldId id="368" r:id="rId23"/>
    <p:sldId id="369" r:id="rId24"/>
    <p:sldId id="370" r:id="rId25"/>
    <p:sldId id="371" r:id="rId26"/>
    <p:sldId id="374" r:id="rId27"/>
    <p:sldId id="365" r:id="rId28"/>
    <p:sldId id="290" r:id="rId29"/>
    <p:sldId id="334" r:id="rId30"/>
    <p:sldId id="340" r:id="rId31"/>
    <p:sldId id="338" r:id="rId32"/>
    <p:sldId id="341" r:id="rId33"/>
    <p:sldId id="343" r:id="rId34"/>
    <p:sldId id="344" r:id="rId35"/>
    <p:sldId id="376" r:id="rId36"/>
    <p:sldId id="298" r:id="rId37"/>
    <p:sldId id="300" r:id="rId38"/>
    <p:sldId id="309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DE367"/>
    <a:srgbClr val="008000"/>
    <a:srgbClr val="43749C"/>
    <a:srgbClr val="44759D"/>
    <a:srgbClr val="E84E28"/>
    <a:srgbClr val="86B662"/>
    <a:srgbClr val="FFA768"/>
    <a:srgbClr val="F4F5F0"/>
    <a:srgbClr val="8FA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4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6ECA4-EBAE-4647-93CC-21A7B2649E2A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C99E6E5-1D69-4DF3-809C-371950F72FFA}">
      <dgm:prSet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altLang="zh-TW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3. </a:t>
          </a:r>
          <a:r>
            <a:rPr lang="zh-TW" altLang="en-US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利用行動載具閱讀電子書</a:t>
          </a:r>
          <a:endParaRPr lang="en-US" altLang="zh-TW" sz="3600" b="1" kern="1200" dirty="0">
            <a:solidFill>
              <a:srgbClr val="0070C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19D05EF-1803-4A4F-8B92-5FCF0CDFC8E2}" type="parTrans" cxnId="{DE6FE977-126E-4E7B-85CD-5C3368813DEE}">
      <dgm:prSet/>
      <dgm:spPr/>
      <dgm:t>
        <a:bodyPr/>
        <a:lstStyle/>
        <a:p>
          <a:pPr algn="l"/>
          <a:endParaRPr lang="zh-TW" altLang="en-US" sz="360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006757-C5A1-4707-A4BB-E4EA6EDE2B20}" type="sibTrans" cxnId="{DE6FE977-126E-4E7B-85CD-5C3368813DEE}">
      <dgm:prSet/>
      <dgm:spPr/>
      <dgm:t>
        <a:bodyPr/>
        <a:lstStyle/>
        <a:p>
          <a:pPr algn="l"/>
          <a:endParaRPr lang="zh-TW" altLang="en-US" sz="360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B22F85-740B-4ADC-9497-0F1A6F254FD8}">
      <dgm:prSet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altLang="zh-TW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2. </a:t>
          </a:r>
          <a:r>
            <a:rPr lang="zh-TW" altLang="en-US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閱讀資料庫使用指引與說明</a:t>
          </a:r>
        </a:p>
      </dgm:t>
    </dgm:pt>
    <dgm:pt modelId="{530032E9-52D5-4D37-B40B-C9F366215260}" type="sibTrans" cxnId="{51A2A7E0-4BEE-4897-A226-263FD4972521}">
      <dgm:prSet/>
      <dgm:spPr/>
      <dgm:t>
        <a:bodyPr/>
        <a:lstStyle/>
        <a:p>
          <a:pPr algn="l"/>
          <a:endParaRPr lang="zh-TW" altLang="en-US" sz="360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CED14C9-E862-4CDB-A92B-4003A9B2FEBF}" type="parTrans" cxnId="{51A2A7E0-4BEE-4897-A226-263FD4972521}">
      <dgm:prSet/>
      <dgm:spPr/>
      <dgm:t>
        <a:bodyPr/>
        <a:lstStyle/>
        <a:p>
          <a:pPr algn="l"/>
          <a:endParaRPr lang="zh-TW" altLang="en-US" sz="360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801A12-0F8E-416B-B5F0-0D22A5E416E0}">
      <dgm:prSet custT="1"/>
      <dgm:spPr/>
      <dgm:t>
        <a:bodyPr/>
        <a:lstStyle/>
        <a:p>
          <a: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altLang="zh-TW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1. </a:t>
          </a:r>
          <a:r>
            <a:rPr lang="zh-TW" altLang="en-US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認識中文電子書資料庫</a:t>
          </a:r>
          <a:endParaRPr lang="en-US" altLang="zh-TW" sz="3600" b="1" kern="1200" dirty="0">
            <a:solidFill>
              <a:srgbClr val="0070C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C516697A-266E-44FA-9D1A-A2201DE4C71C}" type="sibTrans" cxnId="{C8A66216-C34E-4EA3-A890-7404A3BC3C11}">
      <dgm:prSet/>
      <dgm:spPr/>
      <dgm:t>
        <a:bodyPr/>
        <a:lstStyle/>
        <a:p>
          <a:pPr algn="l"/>
          <a:endParaRPr lang="zh-TW" altLang="en-US" sz="360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063A41-DAA4-495F-8D1B-01BBFA371198}" type="parTrans" cxnId="{C8A66216-C34E-4EA3-A890-7404A3BC3C11}">
      <dgm:prSet/>
      <dgm:spPr/>
      <dgm:t>
        <a:bodyPr/>
        <a:lstStyle/>
        <a:p>
          <a:pPr algn="l"/>
          <a:endParaRPr lang="zh-TW" altLang="en-US" sz="360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8C783D-B954-4DC7-9C21-11DA7043CEC6}" type="pres">
      <dgm:prSet presAssocID="{D366ECA4-EBAE-4647-93CC-21A7B2649E2A}" presName="Name0" presStyleCnt="0">
        <dgm:presLayoutVars>
          <dgm:dir/>
        </dgm:presLayoutVars>
      </dgm:prSet>
      <dgm:spPr/>
    </dgm:pt>
    <dgm:pt modelId="{6F92600A-A29F-4D82-9DBA-EAB21C1A9542}" type="pres">
      <dgm:prSet presAssocID="{72801A12-0F8E-416B-B5F0-0D22A5E416E0}" presName="noChildren" presStyleCnt="0"/>
      <dgm:spPr/>
    </dgm:pt>
    <dgm:pt modelId="{BECBA7B2-6A0F-47AA-8771-28DF4BCDD199}" type="pres">
      <dgm:prSet presAssocID="{72801A12-0F8E-416B-B5F0-0D22A5E416E0}" presName="gap" presStyleCnt="0"/>
      <dgm:spPr/>
    </dgm:pt>
    <dgm:pt modelId="{9827F320-A8CD-4FC7-93E2-784DB2A6C2E8}" type="pres">
      <dgm:prSet presAssocID="{72801A12-0F8E-416B-B5F0-0D22A5E416E0}" presName="medCircle2" presStyleLbl="vennNode1" presStyleIdx="0" presStyleCnt="3" custScaleX="77144" custScaleY="72001"/>
      <dgm:spPr>
        <a:noFill/>
        <a:ln>
          <a:noFill/>
        </a:ln>
      </dgm:spPr>
    </dgm:pt>
    <dgm:pt modelId="{888B88C5-049C-4B91-A5A1-E5A05B1504F1}" type="pres">
      <dgm:prSet presAssocID="{72801A12-0F8E-416B-B5F0-0D22A5E416E0}" presName="txLvlOnly1" presStyleLbl="revTx" presStyleIdx="0" presStyleCnt="3"/>
      <dgm:spPr/>
    </dgm:pt>
    <dgm:pt modelId="{69905B42-F1C1-4C04-A377-B8FE77A8988D}" type="pres">
      <dgm:prSet presAssocID="{2CB22F85-740B-4ADC-9497-0F1A6F254FD8}" presName="noChildren" presStyleCnt="0"/>
      <dgm:spPr/>
    </dgm:pt>
    <dgm:pt modelId="{A7070CD2-48F9-4AA8-8362-6421D2665434}" type="pres">
      <dgm:prSet presAssocID="{2CB22F85-740B-4ADC-9497-0F1A6F254FD8}" presName="gap" presStyleCnt="0"/>
      <dgm:spPr/>
    </dgm:pt>
    <dgm:pt modelId="{A2DC1F82-28ED-4B5F-96AA-5D63699FC2D1}" type="pres">
      <dgm:prSet presAssocID="{2CB22F85-740B-4ADC-9497-0F1A6F254FD8}" presName="medCircle2" presStyleLbl="vennNode1" presStyleIdx="1" presStyleCnt="3" custScaleX="77144" custScaleY="72001" custLinFactNeighborX="3131" custLinFactNeighborY="-3167"/>
      <dgm:spPr>
        <a:noFill/>
        <a:ln>
          <a:noFill/>
        </a:ln>
      </dgm:spPr>
    </dgm:pt>
    <dgm:pt modelId="{42CE53B7-6CE4-479A-AB15-99425C8414AA}" type="pres">
      <dgm:prSet presAssocID="{2CB22F85-740B-4ADC-9497-0F1A6F254FD8}" presName="txLvlOnly1" presStyleLbl="revTx" presStyleIdx="1" presStyleCnt="3"/>
      <dgm:spPr/>
    </dgm:pt>
    <dgm:pt modelId="{B4C2452B-9400-4F0C-83F2-DEF0EF3B69E5}" type="pres">
      <dgm:prSet presAssocID="{CC99E6E5-1D69-4DF3-809C-371950F72FFA}" presName="noChildren" presStyleCnt="0"/>
      <dgm:spPr/>
    </dgm:pt>
    <dgm:pt modelId="{798C79B3-D4D8-4505-8D34-F9FFE2B181EE}" type="pres">
      <dgm:prSet presAssocID="{CC99E6E5-1D69-4DF3-809C-371950F72FFA}" presName="gap" presStyleCnt="0"/>
      <dgm:spPr/>
    </dgm:pt>
    <dgm:pt modelId="{7A0E4451-C20B-4989-83BC-1CD86D1DBDB3}" type="pres">
      <dgm:prSet presAssocID="{CC99E6E5-1D69-4DF3-809C-371950F72FFA}" presName="medCircle2" presStyleLbl="vennNode1" presStyleIdx="2" presStyleCnt="3" custScaleX="77144" custScaleY="72001" custLinFactNeighborX="3131" custLinFactNeighborY="-3167"/>
      <dgm:spPr>
        <a:noFill/>
        <a:ln>
          <a:noFill/>
        </a:ln>
      </dgm:spPr>
    </dgm:pt>
    <dgm:pt modelId="{E4DC7556-F742-440B-B178-A7CF672A39BB}" type="pres">
      <dgm:prSet presAssocID="{CC99E6E5-1D69-4DF3-809C-371950F72FFA}" presName="txLvlOnly1" presStyleLbl="revTx" presStyleIdx="2" presStyleCnt="3"/>
      <dgm:spPr/>
    </dgm:pt>
  </dgm:ptLst>
  <dgm:cxnLst>
    <dgm:cxn modelId="{C8A66216-C34E-4EA3-A890-7404A3BC3C11}" srcId="{D366ECA4-EBAE-4647-93CC-21A7B2649E2A}" destId="{72801A12-0F8E-416B-B5F0-0D22A5E416E0}" srcOrd="0" destOrd="0" parTransId="{DB063A41-DAA4-495F-8D1B-01BBFA371198}" sibTransId="{C516697A-266E-44FA-9D1A-A2201DE4C71C}"/>
    <dgm:cxn modelId="{1C56C35D-1D3F-4321-B3FA-900590C6A1E2}" type="presOf" srcId="{72801A12-0F8E-416B-B5F0-0D22A5E416E0}" destId="{888B88C5-049C-4B91-A5A1-E5A05B1504F1}" srcOrd="0" destOrd="0" presId="urn:microsoft.com/office/officeart/2008/layout/VerticalCircleList"/>
    <dgm:cxn modelId="{6D961B73-637F-4C22-A3CB-3CA56522A8A7}" type="presOf" srcId="{CC99E6E5-1D69-4DF3-809C-371950F72FFA}" destId="{E4DC7556-F742-440B-B178-A7CF672A39BB}" srcOrd="0" destOrd="0" presId="urn:microsoft.com/office/officeart/2008/layout/VerticalCircleList"/>
    <dgm:cxn modelId="{DE6FE977-126E-4E7B-85CD-5C3368813DEE}" srcId="{D366ECA4-EBAE-4647-93CC-21A7B2649E2A}" destId="{CC99E6E5-1D69-4DF3-809C-371950F72FFA}" srcOrd="2" destOrd="0" parTransId="{E19D05EF-1803-4A4F-8B92-5FCF0CDFC8E2}" sibTransId="{5B006757-C5A1-4707-A4BB-E4EA6EDE2B20}"/>
    <dgm:cxn modelId="{FAF39FAE-C21D-4AE3-BB23-B0DA11BF774A}" type="presOf" srcId="{D366ECA4-EBAE-4647-93CC-21A7B2649E2A}" destId="{6A8C783D-B954-4DC7-9C21-11DA7043CEC6}" srcOrd="0" destOrd="0" presId="urn:microsoft.com/office/officeart/2008/layout/VerticalCircleList"/>
    <dgm:cxn modelId="{240489CB-1C64-4D39-A5FC-267F0D907517}" type="presOf" srcId="{2CB22F85-740B-4ADC-9497-0F1A6F254FD8}" destId="{42CE53B7-6CE4-479A-AB15-99425C8414AA}" srcOrd="0" destOrd="0" presId="urn:microsoft.com/office/officeart/2008/layout/VerticalCircleList"/>
    <dgm:cxn modelId="{51A2A7E0-4BEE-4897-A226-263FD4972521}" srcId="{D366ECA4-EBAE-4647-93CC-21A7B2649E2A}" destId="{2CB22F85-740B-4ADC-9497-0F1A6F254FD8}" srcOrd="1" destOrd="0" parTransId="{ACED14C9-E862-4CDB-A92B-4003A9B2FEBF}" sibTransId="{530032E9-52D5-4D37-B40B-C9F366215260}"/>
    <dgm:cxn modelId="{A9C1DC72-D6DC-49BB-8E33-C0E472A3B099}" type="presParOf" srcId="{6A8C783D-B954-4DC7-9C21-11DA7043CEC6}" destId="{6F92600A-A29F-4D82-9DBA-EAB21C1A9542}" srcOrd="0" destOrd="0" presId="urn:microsoft.com/office/officeart/2008/layout/VerticalCircleList"/>
    <dgm:cxn modelId="{20AC00E9-9899-47F2-8952-A6A77B1D5502}" type="presParOf" srcId="{6F92600A-A29F-4D82-9DBA-EAB21C1A9542}" destId="{BECBA7B2-6A0F-47AA-8771-28DF4BCDD199}" srcOrd="0" destOrd="0" presId="urn:microsoft.com/office/officeart/2008/layout/VerticalCircleList"/>
    <dgm:cxn modelId="{10F2562D-047B-45B8-A3ED-DDF9D8341D1D}" type="presParOf" srcId="{6F92600A-A29F-4D82-9DBA-EAB21C1A9542}" destId="{9827F320-A8CD-4FC7-93E2-784DB2A6C2E8}" srcOrd="1" destOrd="0" presId="urn:microsoft.com/office/officeart/2008/layout/VerticalCircleList"/>
    <dgm:cxn modelId="{D676C725-362D-41E6-86B9-54800713C832}" type="presParOf" srcId="{6F92600A-A29F-4D82-9DBA-EAB21C1A9542}" destId="{888B88C5-049C-4B91-A5A1-E5A05B1504F1}" srcOrd="2" destOrd="0" presId="urn:microsoft.com/office/officeart/2008/layout/VerticalCircleList"/>
    <dgm:cxn modelId="{16E9BC9E-FA34-481B-BB50-D3B4FAF0F357}" type="presParOf" srcId="{6A8C783D-B954-4DC7-9C21-11DA7043CEC6}" destId="{69905B42-F1C1-4C04-A377-B8FE77A8988D}" srcOrd="1" destOrd="0" presId="urn:microsoft.com/office/officeart/2008/layout/VerticalCircleList"/>
    <dgm:cxn modelId="{8CEA7393-F309-4294-9E9B-B430965449FE}" type="presParOf" srcId="{69905B42-F1C1-4C04-A377-B8FE77A8988D}" destId="{A7070CD2-48F9-4AA8-8362-6421D2665434}" srcOrd="0" destOrd="0" presId="urn:microsoft.com/office/officeart/2008/layout/VerticalCircleList"/>
    <dgm:cxn modelId="{94B27A05-B6F7-4850-89B2-6BD1F2713499}" type="presParOf" srcId="{69905B42-F1C1-4C04-A377-B8FE77A8988D}" destId="{A2DC1F82-28ED-4B5F-96AA-5D63699FC2D1}" srcOrd="1" destOrd="0" presId="urn:microsoft.com/office/officeart/2008/layout/VerticalCircleList"/>
    <dgm:cxn modelId="{4F71FE04-8D97-4F45-8021-5BECD7B56F55}" type="presParOf" srcId="{69905B42-F1C1-4C04-A377-B8FE77A8988D}" destId="{42CE53B7-6CE4-479A-AB15-99425C8414AA}" srcOrd="2" destOrd="0" presId="urn:microsoft.com/office/officeart/2008/layout/VerticalCircleList"/>
    <dgm:cxn modelId="{B6C48DA0-F485-4724-96AB-2FFB29A0F6F8}" type="presParOf" srcId="{6A8C783D-B954-4DC7-9C21-11DA7043CEC6}" destId="{B4C2452B-9400-4F0C-83F2-DEF0EF3B69E5}" srcOrd="2" destOrd="0" presId="urn:microsoft.com/office/officeart/2008/layout/VerticalCircleList"/>
    <dgm:cxn modelId="{9FDF184B-CFBD-44FD-9875-6D08371F42C6}" type="presParOf" srcId="{B4C2452B-9400-4F0C-83F2-DEF0EF3B69E5}" destId="{798C79B3-D4D8-4505-8D34-F9FFE2B181EE}" srcOrd="0" destOrd="0" presId="urn:microsoft.com/office/officeart/2008/layout/VerticalCircleList"/>
    <dgm:cxn modelId="{A5CDD1AB-1697-4D1B-BE06-D9488535414F}" type="presParOf" srcId="{B4C2452B-9400-4F0C-83F2-DEF0EF3B69E5}" destId="{7A0E4451-C20B-4989-83BC-1CD86D1DBDB3}" srcOrd="1" destOrd="0" presId="urn:microsoft.com/office/officeart/2008/layout/VerticalCircleList"/>
    <dgm:cxn modelId="{026CF10B-097B-4FB4-B52D-8415677E3BF6}" type="presParOf" srcId="{B4C2452B-9400-4F0C-83F2-DEF0EF3B69E5}" destId="{E4DC7556-F742-440B-B178-A7CF672A39B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2056A5-D441-4BA2-B86A-D6B9DE9197E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4893679-E88B-48E0-B741-DFF8E73A8194}">
      <dgm:prSet phldrT="[文字]"/>
      <dgm:spPr/>
      <dgm:t>
        <a:bodyPr/>
        <a:lstStyle/>
        <a:p>
          <a:pPr algn="l"/>
          <a:r>
            <a:rPr lang="zh-TW" altLang="en-US" b="1" dirty="0"/>
            <a:t>手機</a:t>
          </a:r>
          <a:r>
            <a:rPr lang="en-US" altLang="zh-TW" b="1" dirty="0"/>
            <a:t>/iPad</a:t>
          </a:r>
          <a:r>
            <a:rPr lang="zh-TW" altLang="en-US" b="1" dirty="0"/>
            <a:t>登入「行動逢甲」，點選「圖書館」</a:t>
          </a:r>
          <a:r>
            <a:rPr lang="en-US" altLang="zh-TW" b="1" dirty="0"/>
            <a:t>…</a:t>
          </a:r>
          <a:endParaRPr lang="zh-TW" altLang="en-US" b="1" dirty="0"/>
        </a:p>
      </dgm:t>
    </dgm:pt>
    <dgm:pt modelId="{539E191A-712A-4377-ACFA-576C9DF205D2}" type="parTrans" cxnId="{EE7EC95F-8FF3-4E30-A637-5EA660A645DC}">
      <dgm:prSet/>
      <dgm:spPr/>
      <dgm:t>
        <a:bodyPr/>
        <a:lstStyle/>
        <a:p>
          <a:endParaRPr lang="zh-TW" altLang="en-US"/>
        </a:p>
      </dgm:t>
    </dgm:pt>
    <dgm:pt modelId="{956413AD-9879-4D3A-B7B5-C5FBABD05F17}" type="sibTrans" cxnId="{EE7EC95F-8FF3-4E30-A637-5EA660A645DC}">
      <dgm:prSet/>
      <dgm:spPr/>
      <dgm:t>
        <a:bodyPr/>
        <a:lstStyle/>
        <a:p>
          <a:endParaRPr lang="zh-TW" altLang="en-US"/>
        </a:p>
      </dgm:t>
    </dgm:pt>
    <dgm:pt modelId="{41529703-ABD1-4861-A3EC-0F63E3122B5F}" type="pres">
      <dgm:prSet presAssocID="{162056A5-D441-4BA2-B86A-D6B9DE9197E3}" presName="Name0" presStyleCnt="0">
        <dgm:presLayoutVars>
          <dgm:dir/>
          <dgm:animLvl val="lvl"/>
          <dgm:resizeHandles val="exact"/>
        </dgm:presLayoutVars>
      </dgm:prSet>
      <dgm:spPr/>
    </dgm:pt>
    <dgm:pt modelId="{C5CF3BD5-7473-4B15-A546-CA0A7BB51112}" type="pres">
      <dgm:prSet presAssocID="{04893679-E88B-48E0-B741-DFF8E73A8194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EE7EC95F-8FF3-4E30-A637-5EA660A645DC}" srcId="{162056A5-D441-4BA2-B86A-D6B9DE9197E3}" destId="{04893679-E88B-48E0-B741-DFF8E73A8194}" srcOrd="0" destOrd="0" parTransId="{539E191A-712A-4377-ACFA-576C9DF205D2}" sibTransId="{956413AD-9879-4D3A-B7B5-C5FBABD05F17}"/>
    <dgm:cxn modelId="{DB7EB368-5C77-49FD-9A9B-65DCF263D2EF}" type="presOf" srcId="{162056A5-D441-4BA2-B86A-D6B9DE9197E3}" destId="{41529703-ABD1-4861-A3EC-0F63E3122B5F}" srcOrd="0" destOrd="0" presId="urn:microsoft.com/office/officeart/2005/8/layout/chevron1"/>
    <dgm:cxn modelId="{492976B2-FE17-4C4D-B925-A4E6E5B006A8}" type="presOf" srcId="{04893679-E88B-48E0-B741-DFF8E73A8194}" destId="{C5CF3BD5-7473-4B15-A546-CA0A7BB51112}" srcOrd="0" destOrd="0" presId="urn:microsoft.com/office/officeart/2005/8/layout/chevron1"/>
    <dgm:cxn modelId="{062087D7-862D-4ACC-BCE7-3681C6597388}" type="presParOf" srcId="{41529703-ABD1-4861-A3EC-0F63E3122B5F}" destId="{C5CF3BD5-7473-4B15-A546-CA0A7BB51112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7F320-A8CD-4FC7-93E2-784DB2A6C2E8}">
      <dsp:nvSpPr>
        <dsp:cNvPr id="0" name=""/>
        <dsp:cNvSpPr/>
      </dsp:nvSpPr>
      <dsp:spPr>
        <a:xfrm>
          <a:off x="492265" y="333890"/>
          <a:ext cx="1008708" cy="94145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8B88C5-049C-4B91-A5A1-E5A05B1504F1}">
      <dsp:nvSpPr>
        <dsp:cNvPr id="0" name=""/>
        <dsp:cNvSpPr/>
      </dsp:nvSpPr>
      <dsp:spPr>
        <a:xfrm>
          <a:off x="996619" y="150838"/>
          <a:ext cx="6976338" cy="1307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TW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1. </a:t>
          </a:r>
          <a:r>
            <a:rPr lang="zh-TW" altLang="en-US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認識中文電子書資料庫</a:t>
          </a:r>
          <a:endParaRPr lang="en-US" altLang="zh-TW" sz="3600" b="1" kern="1200" dirty="0">
            <a:solidFill>
              <a:srgbClr val="0070C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996619" y="150838"/>
        <a:ext cx="6976338" cy="1307565"/>
      </dsp:txXfrm>
    </dsp:sp>
    <dsp:sp modelId="{A2DC1F82-28ED-4B5F-96AA-5D63699FC2D1}">
      <dsp:nvSpPr>
        <dsp:cNvPr id="0" name=""/>
        <dsp:cNvSpPr/>
      </dsp:nvSpPr>
      <dsp:spPr>
        <a:xfrm>
          <a:off x="533205" y="1600045"/>
          <a:ext cx="1008708" cy="94145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2CE53B7-6CE4-479A-AB15-99425C8414AA}">
      <dsp:nvSpPr>
        <dsp:cNvPr id="0" name=""/>
        <dsp:cNvSpPr/>
      </dsp:nvSpPr>
      <dsp:spPr>
        <a:xfrm>
          <a:off x="996619" y="1458403"/>
          <a:ext cx="6976338" cy="1307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altLang="zh-TW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2. </a:t>
          </a:r>
          <a:r>
            <a:rPr lang="zh-TW" altLang="en-US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閱讀資料庫使用指引與說明</a:t>
          </a:r>
        </a:p>
      </dsp:txBody>
      <dsp:txXfrm>
        <a:off x="996619" y="1458403"/>
        <a:ext cx="6976338" cy="1307565"/>
      </dsp:txXfrm>
    </dsp:sp>
    <dsp:sp modelId="{7A0E4451-C20B-4989-83BC-1CD86D1DBDB3}">
      <dsp:nvSpPr>
        <dsp:cNvPr id="0" name=""/>
        <dsp:cNvSpPr/>
      </dsp:nvSpPr>
      <dsp:spPr>
        <a:xfrm>
          <a:off x="533205" y="2907610"/>
          <a:ext cx="1008708" cy="94145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4DC7556-F742-440B-B178-A7CF672A39BB}">
      <dsp:nvSpPr>
        <dsp:cNvPr id="0" name=""/>
        <dsp:cNvSpPr/>
      </dsp:nvSpPr>
      <dsp:spPr>
        <a:xfrm>
          <a:off x="996619" y="2765968"/>
          <a:ext cx="6976338" cy="1307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altLang="zh-TW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3. </a:t>
          </a:r>
          <a:r>
            <a:rPr lang="zh-TW" altLang="en-US" sz="3600" b="1" kern="1200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利用行動載具閱讀電子書</a:t>
          </a:r>
          <a:endParaRPr lang="en-US" altLang="zh-TW" sz="3600" b="1" kern="1200" dirty="0">
            <a:solidFill>
              <a:srgbClr val="0070C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996619" y="2765968"/>
        <a:ext cx="6976338" cy="1307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F3BD5-7473-4B15-A546-CA0A7BB51112}">
      <dsp:nvSpPr>
        <dsp:cNvPr id="0" name=""/>
        <dsp:cNvSpPr/>
      </dsp:nvSpPr>
      <dsp:spPr>
        <a:xfrm>
          <a:off x="5881" y="0"/>
          <a:ext cx="12033814" cy="6667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b="1" kern="1200" dirty="0"/>
            <a:t>手機</a:t>
          </a:r>
          <a:r>
            <a:rPr lang="en-US" altLang="zh-TW" sz="3700" b="1" kern="1200" dirty="0"/>
            <a:t>/iPad</a:t>
          </a:r>
          <a:r>
            <a:rPr lang="zh-TW" altLang="en-US" sz="3700" b="1" kern="1200" dirty="0"/>
            <a:t>登入「行動逢甲」，點選「圖書館」</a:t>
          </a:r>
          <a:r>
            <a:rPr lang="en-US" altLang="zh-TW" sz="3700" b="1" kern="1200" dirty="0"/>
            <a:t>…</a:t>
          </a:r>
          <a:endParaRPr lang="zh-TW" altLang="en-US" sz="3700" b="1" kern="1200" dirty="0"/>
        </a:p>
      </dsp:txBody>
      <dsp:txXfrm>
        <a:off x="339250" y="0"/>
        <a:ext cx="11367077" cy="666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27T16:03:58.369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 contextRef="#ctx0" brushRef="#br0">0 776 0,'-27'0'140,"27"107"-140,80-54 16,-26 134-16,-1-133 16,-26-1-16,0 54 15,53-26-15,-80-28 16,27 0 0,107-106 234,-108-54-235,81-27-15,27-80 16,-54 54-16,107-81 15,-133 108-15,26 53 16,0-54-16,0 27 16,-53 53-16,53-26 15,-80 53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FD864-7947-4EE1-879C-213D5C7D1195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5AAE2-76C0-4AA5-8687-6644D5AF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52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en-US">
              <a:ea typeface="新細明體" panose="02020500000000000000" pitchFamily="18" charset="-120"/>
            </a:endParaRPr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428410E9-EDED-4AC5-B6A4-71F19120ADAF}" type="slidenum">
              <a:rPr kumimoji="0" lang="zh-TW" altLang="en-US">
                <a:latin typeface="Calibri" panose="020F0502020204030204" pitchFamily="34" charset="0"/>
              </a:rPr>
              <a:pPr eaLnBrk="1" hangingPunct="1"/>
              <a:t>37</a:t>
            </a:fld>
            <a:endParaRPr kumimoji="0" lang="zh-TW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6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7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8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8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89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105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9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88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72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409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697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4EFE-298E-42BA-B3E5-E793DB35F400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2799E-5840-4CCB-AD71-3E9747CC8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89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customXml" Target="../ink/ink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0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9.png"/><Relationship Id="rId5" Type="http://schemas.openxmlformats.org/officeDocument/2006/relationships/image" Target="../media/image32.png"/><Relationship Id="rId10" Type="http://schemas.microsoft.com/office/2007/relationships/diagramDrawing" Target="../diagrams/drawing2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763762"/>
            <a:ext cx="12192000" cy="5094237"/>
          </a:xfrm>
          <a:prstGeom prst="rect">
            <a:avLst/>
          </a:prstGeom>
          <a:solidFill>
            <a:srgbClr val="8FA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ctrTitle" idx="4294967295"/>
          </p:nvPr>
        </p:nvSpPr>
        <p:spPr>
          <a:xfrm>
            <a:off x="1606161" y="377848"/>
            <a:ext cx="9207500" cy="14700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閱讀</a:t>
            </a:r>
            <a:r>
              <a:rPr lang="zh-TW" altLang="en-US" sz="6000" b="1" dirty="0">
                <a:solidFill>
                  <a:schemeClr val="accent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中文電子書</a:t>
            </a:r>
            <a:r>
              <a:rPr lang="zh-TW" altLang="en-US" sz="4800" b="1" dirty="0">
                <a:solidFill>
                  <a:srgbClr val="86B66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很可以</a:t>
            </a: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323578" y="5100170"/>
            <a:ext cx="5544839" cy="1184449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latin typeface="Arial" panose="020B0604020202020204"/>
                <a:ea typeface="微軟正黑體" panose="020B0604030504040204" pitchFamily="34" charset="-120"/>
              </a:rPr>
              <a:t>讀者服務組  陳新蓉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prstClr val="black"/>
                </a:solidFill>
                <a:latin typeface="Arial" panose="020B0604020202020204"/>
                <a:ea typeface="微軟正黑體" panose="020B0604030504040204" pitchFamily="34" charset="-120"/>
              </a:rPr>
              <a:t>(04)2451-7250 </a:t>
            </a:r>
            <a:r>
              <a:rPr lang="en-US" altLang="zh-TW" sz="2000" dirty="0" err="1">
                <a:solidFill>
                  <a:prstClr val="black"/>
                </a:solidFill>
                <a:latin typeface="Arial" panose="020B0604020202020204"/>
                <a:ea typeface="微軟正黑體" panose="020B0604030504040204" pitchFamily="34" charset="-120"/>
              </a:rPr>
              <a:t>ext</a:t>
            </a:r>
            <a:r>
              <a:rPr lang="en-US" altLang="zh-TW" sz="2000" dirty="0">
                <a:solidFill>
                  <a:prstClr val="black"/>
                </a:solidFill>
                <a:latin typeface="Arial" panose="020B0604020202020204"/>
                <a:ea typeface="微軟正黑體" panose="020B0604030504040204" pitchFamily="34" charset="-120"/>
              </a:rPr>
              <a:t> 2633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prstClr val="black"/>
                </a:solidFill>
                <a:latin typeface="Arial" panose="020B0604020202020204"/>
                <a:ea typeface="微軟正黑體" panose="020B0604030504040204" pitchFamily="34" charset="-120"/>
              </a:rPr>
              <a:t>schen@fcu.edu.tw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zh-TW" altLang="en-US" sz="2400" dirty="0">
              <a:solidFill>
                <a:prstClr val="black"/>
              </a:solidFill>
              <a:latin typeface="Arial" panose="020B0604020202020204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ctrTitle" idx="4294967295"/>
          </p:nvPr>
        </p:nvSpPr>
        <p:spPr>
          <a:xfrm>
            <a:off x="85078" y="150910"/>
            <a:ext cx="3238500" cy="570059"/>
          </a:xfrm>
        </p:spPr>
        <p:txBody>
          <a:bodyPr>
            <a:noAutofit/>
          </a:bodyPr>
          <a:lstStyle/>
          <a:p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學年度資訊素養研習坊</a:t>
            </a:r>
            <a:b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上課日期：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110/05/10</a:t>
            </a:r>
            <a:endParaRPr lang="zh-TW" altLang="en-US" sz="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82" y="6385351"/>
            <a:ext cx="1453430" cy="35191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18" y="1763762"/>
            <a:ext cx="3312013" cy="33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4060" r="1463" b="18715"/>
          <a:stretch/>
        </p:blipFill>
        <p:spPr>
          <a:xfrm>
            <a:off x="177753" y="719447"/>
            <a:ext cx="12014247" cy="461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群組 1"/>
          <p:cNvGrpSpPr/>
          <p:nvPr/>
        </p:nvGrpSpPr>
        <p:grpSpPr>
          <a:xfrm>
            <a:off x="-80699" y="3937997"/>
            <a:ext cx="2098844" cy="1114825"/>
            <a:chOff x="-80699" y="3937997"/>
            <a:chExt cx="2098844" cy="1114825"/>
          </a:xfrm>
        </p:grpSpPr>
        <p:sp>
          <p:nvSpPr>
            <p:cNvPr id="7" name="圓角矩形 6"/>
            <p:cNvSpPr/>
            <p:nvPr/>
          </p:nvSpPr>
          <p:spPr>
            <a:xfrm>
              <a:off x="545480" y="3937997"/>
              <a:ext cx="1472665" cy="41388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057632">
              <a:off x="-80699" y="3942035"/>
              <a:ext cx="1252358" cy="1110787"/>
            </a:xfrm>
            <a:prstGeom prst="rect">
              <a:avLst/>
            </a:prstGeom>
          </p:spPr>
        </p:pic>
      </p:grpSp>
      <p:sp>
        <p:nvSpPr>
          <p:cNvPr id="10" name="圓角矩形 9"/>
          <p:cNvSpPr/>
          <p:nvPr/>
        </p:nvSpPr>
        <p:spPr>
          <a:xfrm>
            <a:off x="1113419" y="1894681"/>
            <a:ext cx="1087655" cy="47163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212436" y="162200"/>
            <a:ext cx="3611419" cy="39504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以</a:t>
            </a:r>
            <a:r>
              <a:rPr lang="en-US" altLang="zh-TW" b="1" dirty="0" err="1"/>
              <a:t>HyRead</a:t>
            </a:r>
            <a:r>
              <a:rPr lang="en-US" altLang="zh-TW" b="1" dirty="0"/>
              <a:t> </a:t>
            </a:r>
            <a:r>
              <a:rPr lang="en-US" altLang="zh-TW" b="1" dirty="0" err="1"/>
              <a:t>ebook</a:t>
            </a:r>
            <a:r>
              <a:rPr lang="zh-TW" altLang="en-US" b="1" dirty="0"/>
              <a:t>示範說明</a:t>
            </a:r>
          </a:p>
        </p:txBody>
      </p:sp>
      <p:sp>
        <p:nvSpPr>
          <p:cNvPr id="3" name="矩形 2"/>
          <p:cNvSpPr/>
          <p:nvPr/>
        </p:nvSpPr>
        <p:spPr>
          <a:xfrm>
            <a:off x="304800" y="5595558"/>
            <a:ext cx="7867650" cy="857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「</a:t>
            </a:r>
            <a:r>
              <a:rPr lang="zh-TW" altLang="en-US" b="1" dirty="0">
                <a:solidFill>
                  <a:srgbClr val="FF0000"/>
                </a:solidFill>
              </a:rPr>
              <a:t>線上閱覽</a:t>
            </a:r>
            <a:r>
              <a:rPr lang="zh-TW" altLang="en-US" b="1" dirty="0"/>
              <a:t>」必須是在上網狀態，關掉就結束了，電子書不會存在載具中。</a:t>
            </a:r>
          </a:p>
        </p:txBody>
      </p:sp>
    </p:spTree>
    <p:extLst>
      <p:ext uri="{BB962C8B-B14F-4D97-AF65-F5344CB8AC3E}">
        <p14:creationId xmlns:p14="http://schemas.microsoft.com/office/powerpoint/2010/main" val="35470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/>
          <a:srcRect t="15036" b="5241"/>
          <a:stretch/>
        </p:blipFill>
        <p:spPr>
          <a:xfrm>
            <a:off x="163003" y="1222408"/>
            <a:ext cx="11955204" cy="536127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t="20212" r="68420" b="12844"/>
          <a:stretch/>
        </p:blipFill>
        <p:spPr>
          <a:xfrm>
            <a:off x="163003" y="1674796"/>
            <a:ext cx="3850419" cy="459125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/>
          <a:srcRect l="-79" r="79" b="90208"/>
          <a:stretch/>
        </p:blipFill>
        <p:spPr>
          <a:xfrm>
            <a:off x="163004" y="563946"/>
            <a:ext cx="11955204" cy="658461"/>
          </a:xfrm>
          <a:prstGeom prst="rect">
            <a:avLst/>
          </a:prstGeom>
        </p:spPr>
      </p:pic>
      <p:sp>
        <p:nvSpPr>
          <p:cNvPr id="22" name="圓角矩形 21"/>
          <p:cNvSpPr/>
          <p:nvPr/>
        </p:nvSpPr>
        <p:spPr>
          <a:xfrm>
            <a:off x="4013422" y="466725"/>
            <a:ext cx="2206403" cy="5334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圖說文字 22"/>
          <p:cNvSpPr/>
          <p:nvPr/>
        </p:nvSpPr>
        <p:spPr>
          <a:xfrm>
            <a:off x="431333" y="171031"/>
            <a:ext cx="2897204" cy="688609"/>
          </a:xfrm>
          <a:prstGeom prst="wedgeRectCallout">
            <a:avLst>
              <a:gd name="adj1" fmla="val 78464"/>
              <a:gd name="adj2" fmla="val 2568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開啟閱讀器，閱讀全文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0" y="1222407"/>
            <a:ext cx="12118207" cy="5334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圖說文字 24"/>
          <p:cNvSpPr/>
          <p:nvPr/>
        </p:nvSpPr>
        <p:spPr>
          <a:xfrm>
            <a:off x="7173038" y="247780"/>
            <a:ext cx="4560157" cy="688609"/>
          </a:xfrm>
          <a:prstGeom prst="wedgeRectCallout">
            <a:avLst>
              <a:gd name="adj1" fmla="val -20823"/>
              <a:gd name="adj2" fmla="val 1059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閱讀器功能列</a:t>
            </a:r>
            <a:r>
              <a:rPr lang="en-US" altLang="zh-TW" b="1" dirty="0"/>
              <a:t>: </a:t>
            </a:r>
            <a:r>
              <a:rPr lang="zh-TW" altLang="en-US" b="1" dirty="0"/>
              <a:t>書籤、閱讀的版型、設定字體大小、搜尋內文、瀏覽目錄</a:t>
            </a:r>
          </a:p>
        </p:txBody>
      </p:sp>
    </p:spTree>
    <p:extLst>
      <p:ext uri="{BB962C8B-B14F-4D97-AF65-F5344CB8AC3E}">
        <p14:creationId xmlns:p14="http://schemas.microsoft.com/office/powerpoint/2010/main" val="37625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4060" r="1463" b="18715"/>
          <a:stretch/>
        </p:blipFill>
        <p:spPr>
          <a:xfrm>
            <a:off x="88876" y="659730"/>
            <a:ext cx="12014247" cy="461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群組 1"/>
          <p:cNvGrpSpPr/>
          <p:nvPr/>
        </p:nvGrpSpPr>
        <p:grpSpPr>
          <a:xfrm>
            <a:off x="-208077" y="4034350"/>
            <a:ext cx="2226222" cy="1110787"/>
            <a:chOff x="-176041" y="3655659"/>
            <a:chExt cx="2226222" cy="1110787"/>
          </a:xfrm>
        </p:grpSpPr>
        <p:sp>
          <p:nvSpPr>
            <p:cNvPr id="7" name="圓角矩形 6"/>
            <p:cNvSpPr/>
            <p:nvPr/>
          </p:nvSpPr>
          <p:spPr>
            <a:xfrm>
              <a:off x="565813" y="3724977"/>
              <a:ext cx="1484368" cy="486075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057632">
              <a:off x="-176041" y="3655659"/>
              <a:ext cx="1252358" cy="1110787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4597523" y="595080"/>
            <a:ext cx="1498476" cy="1182534"/>
            <a:chOff x="4577235" y="115502"/>
            <a:chExt cx="1498476" cy="1182534"/>
          </a:xfrm>
        </p:grpSpPr>
        <p:sp>
          <p:nvSpPr>
            <p:cNvPr id="8" name="圓角矩形 7"/>
            <p:cNvSpPr/>
            <p:nvPr/>
          </p:nvSpPr>
          <p:spPr>
            <a:xfrm>
              <a:off x="5454881" y="115502"/>
              <a:ext cx="620830" cy="64008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057632">
              <a:off x="4577235" y="187249"/>
              <a:ext cx="1252358" cy="1110787"/>
            </a:xfrm>
            <a:prstGeom prst="rect">
              <a:avLst/>
            </a:prstGeom>
          </p:spPr>
        </p:pic>
      </p:grp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17866" r="8752" b="8914"/>
          <a:stretch/>
        </p:blipFill>
        <p:spPr>
          <a:xfrm>
            <a:off x="3380585" y="2817091"/>
            <a:ext cx="8478534" cy="3826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57632">
            <a:off x="2754406" y="5559963"/>
            <a:ext cx="1252358" cy="11107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筆跡 13"/>
              <p14:cNvContentPartPr/>
              <p14:nvPr/>
            </p14:nvContentPartPr>
            <p14:xfrm>
              <a:off x="7084194" y="5024217"/>
              <a:ext cx="500760" cy="549000"/>
            </p14:xfrm>
          </p:contentPart>
        </mc:Choice>
        <mc:Fallback xmlns="">
          <p:pic>
            <p:nvPicPr>
              <p:cNvPr id="14" name="筆跡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65114" y="5005137"/>
                <a:ext cx="538920" cy="5871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圓角矩形 14"/>
          <p:cNvSpPr/>
          <p:nvPr/>
        </p:nvSpPr>
        <p:spPr>
          <a:xfrm>
            <a:off x="212436" y="162200"/>
            <a:ext cx="3611419" cy="39504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以</a:t>
            </a:r>
            <a:r>
              <a:rPr lang="en-US" altLang="zh-TW" b="1" dirty="0" err="1"/>
              <a:t>HyRead</a:t>
            </a:r>
            <a:r>
              <a:rPr lang="en-US" altLang="zh-TW" b="1" dirty="0"/>
              <a:t> </a:t>
            </a:r>
            <a:r>
              <a:rPr lang="en-US" altLang="zh-TW" b="1" dirty="0" err="1"/>
              <a:t>ebook</a:t>
            </a:r>
            <a:r>
              <a:rPr lang="zh-TW" altLang="en-US" b="1" dirty="0"/>
              <a:t>示範說明</a:t>
            </a:r>
          </a:p>
        </p:txBody>
      </p:sp>
    </p:spTree>
    <p:extLst>
      <p:ext uri="{BB962C8B-B14F-4D97-AF65-F5344CB8AC3E}">
        <p14:creationId xmlns:p14="http://schemas.microsoft.com/office/powerpoint/2010/main" val="5365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l="1565" t="13197" r="10627" b="9168"/>
          <a:stretch/>
        </p:blipFill>
        <p:spPr>
          <a:xfrm>
            <a:off x="276226" y="238125"/>
            <a:ext cx="10706100" cy="532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群組 15"/>
          <p:cNvGrpSpPr/>
          <p:nvPr/>
        </p:nvGrpSpPr>
        <p:grpSpPr>
          <a:xfrm>
            <a:off x="1084895" y="2438400"/>
            <a:ext cx="2496505" cy="1588629"/>
            <a:chOff x="1084895" y="2438400"/>
            <a:chExt cx="2496505" cy="1588629"/>
          </a:xfrm>
        </p:grpSpPr>
        <p:sp>
          <p:nvSpPr>
            <p:cNvPr id="11" name="圓角矩形 10"/>
            <p:cNvSpPr/>
            <p:nvPr/>
          </p:nvSpPr>
          <p:spPr>
            <a:xfrm>
              <a:off x="2314575" y="2438400"/>
              <a:ext cx="1266825" cy="542925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057632">
              <a:off x="1084895" y="2456168"/>
              <a:ext cx="1771069" cy="1570861"/>
            </a:xfrm>
            <a:prstGeom prst="rect">
              <a:avLst/>
            </a:prstGeom>
          </p:spPr>
        </p:pic>
      </p:grpSp>
      <p:sp>
        <p:nvSpPr>
          <p:cNvPr id="7" name="圓角矩形 6"/>
          <p:cNvSpPr/>
          <p:nvPr/>
        </p:nvSpPr>
        <p:spPr>
          <a:xfrm>
            <a:off x="212436" y="162200"/>
            <a:ext cx="3611419" cy="39504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以</a:t>
            </a:r>
            <a:r>
              <a:rPr lang="en-US" altLang="zh-TW" b="1" dirty="0" err="1"/>
              <a:t>HyRead</a:t>
            </a:r>
            <a:r>
              <a:rPr lang="en-US" altLang="zh-TW" b="1" dirty="0"/>
              <a:t> </a:t>
            </a:r>
            <a:r>
              <a:rPr lang="en-US" altLang="zh-TW" b="1" dirty="0" err="1"/>
              <a:t>ebook</a:t>
            </a:r>
            <a:r>
              <a:rPr lang="zh-TW" altLang="en-US" b="1" dirty="0"/>
              <a:t>示範說明</a:t>
            </a:r>
          </a:p>
        </p:txBody>
      </p:sp>
    </p:spTree>
    <p:extLst>
      <p:ext uri="{BB962C8B-B14F-4D97-AF65-F5344CB8AC3E}">
        <p14:creationId xmlns:p14="http://schemas.microsoft.com/office/powerpoint/2010/main" val="28131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13500" r="1700" b="6084"/>
          <a:stretch/>
        </p:blipFill>
        <p:spPr>
          <a:xfrm>
            <a:off x="206629" y="134753"/>
            <a:ext cx="11985371" cy="5515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57632">
            <a:off x="8892546" y="3362089"/>
            <a:ext cx="1252358" cy="111078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33330" t="25990" r="33514" b="41170"/>
          <a:stretch/>
        </p:blipFill>
        <p:spPr>
          <a:xfrm>
            <a:off x="5804033" y="4437245"/>
            <a:ext cx="4042612" cy="2252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57632">
            <a:off x="8892546" y="3362089"/>
            <a:ext cx="1252358" cy="111078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2464" t="18271" r="2488" b="12259"/>
          <a:stretch/>
        </p:blipFill>
        <p:spPr>
          <a:xfrm>
            <a:off x="257549" y="719447"/>
            <a:ext cx="11588818" cy="564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圓角矩形 3"/>
          <p:cNvSpPr/>
          <p:nvPr/>
        </p:nvSpPr>
        <p:spPr>
          <a:xfrm>
            <a:off x="1844258" y="982749"/>
            <a:ext cx="4620127" cy="18769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212436" y="162200"/>
            <a:ext cx="3611419" cy="39504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以</a:t>
            </a:r>
            <a:r>
              <a:rPr lang="en-US" altLang="zh-TW" b="1" dirty="0" err="1"/>
              <a:t>HyRead</a:t>
            </a:r>
            <a:r>
              <a:rPr lang="en-US" altLang="zh-TW" b="1" dirty="0"/>
              <a:t> </a:t>
            </a:r>
            <a:r>
              <a:rPr lang="en-US" altLang="zh-TW" b="1" dirty="0" err="1"/>
              <a:t>ebook</a:t>
            </a:r>
            <a:r>
              <a:rPr lang="zh-TW" altLang="en-US" b="1" dirty="0"/>
              <a:t>示範說明</a:t>
            </a:r>
          </a:p>
        </p:txBody>
      </p:sp>
    </p:spTree>
    <p:extLst>
      <p:ext uri="{BB962C8B-B14F-4D97-AF65-F5344CB8AC3E}">
        <p14:creationId xmlns:p14="http://schemas.microsoft.com/office/powerpoint/2010/main" val="12801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585546"/>
          </a:xfrm>
          <a:prstGeom prst="rect">
            <a:avLst/>
          </a:prstGeom>
          <a:solidFill>
            <a:srgbClr val="F4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zh-TW" altLang="en-US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行動載具閱讀電子書</a:t>
            </a:r>
          </a:p>
        </p:txBody>
      </p:sp>
      <p:sp>
        <p:nvSpPr>
          <p:cNvPr id="10" name="矩形 9"/>
          <p:cNvSpPr/>
          <p:nvPr/>
        </p:nvSpPr>
        <p:spPr>
          <a:xfrm>
            <a:off x="146422" y="1"/>
            <a:ext cx="1615703" cy="3868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路徑２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10315" t="31308" r="51832" b="27790"/>
          <a:stretch/>
        </p:blipFill>
        <p:spPr>
          <a:xfrm>
            <a:off x="3181349" y="2049025"/>
            <a:ext cx="6067426" cy="419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18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129514"/>
            <a:ext cx="12192000" cy="57797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12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4361"/>
          <a:stretch/>
        </p:blipFill>
        <p:spPr>
          <a:xfrm>
            <a:off x="424458" y="1129513"/>
            <a:ext cx="2590793" cy="5507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4796"/>
          <a:stretch/>
        </p:blipFill>
        <p:spPr>
          <a:xfrm>
            <a:off x="3448453" y="1154624"/>
            <a:ext cx="2590793" cy="54821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t="4796"/>
          <a:stretch/>
        </p:blipFill>
        <p:spPr>
          <a:xfrm>
            <a:off x="6415414" y="1154623"/>
            <a:ext cx="2590792" cy="548212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/>
          <a:srcRect t="4942"/>
          <a:stretch/>
        </p:blipFill>
        <p:spPr>
          <a:xfrm>
            <a:off x="9331577" y="1162993"/>
            <a:ext cx="2590792" cy="5473753"/>
          </a:xfrm>
          <a:prstGeom prst="rect">
            <a:avLst/>
          </a:prstGeom>
        </p:spPr>
      </p:pic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3984233386"/>
              </p:ext>
            </p:extLst>
          </p:nvPr>
        </p:nvGraphicFramePr>
        <p:xfrm>
          <a:off x="146422" y="337859"/>
          <a:ext cx="12045578" cy="666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圖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057632">
            <a:off x="1318936" y="4596072"/>
            <a:ext cx="1252358" cy="111078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057632">
            <a:off x="2966028" y="1978736"/>
            <a:ext cx="1252358" cy="111078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057632">
            <a:off x="6196488" y="3164869"/>
            <a:ext cx="1252358" cy="11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" t="4310" r="1497" b="40606"/>
          <a:stretch/>
        </p:blipFill>
        <p:spPr>
          <a:xfrm>
            <a:off x="0" y="1089890"/>
            <a:ext cx="3085561" cy="377767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4714" r="-1197" b="37778"/>
          <a:stretch/>
        </p:blipFill>
        <p:spPr>
          <a:xfrm>
            <a:off x="3191144" y="1099127"/>
            <a:ext cx="3085561" cy="39439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" b="6128"/>
          <a:stretch/>
        </p:blipFill>
        <p:spPr>
          <a:xfrm>
            <a:off x="6382288" y="314036"/>
            <a:ext cx="3085561" cy="612370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8350" r="5359" b="5455"/>
          <a:stretch/>
        </p:blipFill>
        <p:spPr>
          <a:xfrm>
            <a:off x="9861839" y="359723"/>
            <a:ext cx="2006889" cy="591127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212436" y="162200"/>
            <a:ext cx="5775862" cy="7891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以</a:t>
            </a:r>
            <a:r>
              <a:rPr lang="en-US" altLang="zh-TW" b="1" dirty="0" err="1"/>
              <a:t>HyRead</a:t>
            </a:r>
            <a:r>
              <a:rPr lang="en-US" altLang="zh-TW" b="1" dirty="0"/>
              <a:t> </a:t>
            </a:r>
            <a:r>
              <a:rPr lang="en-US" altLang="zh-TW" b="1" dirty="0" err="1"/>
              <a:t>ebook</a:t>
            </a:r>
            <a:r>
              <a:rPr lang="zh-TW" altLang="en-US" b="1" dirty="0"/>
              <a:t>示範說明：</a:t>
            </a:r>
            <a:endParaRPr lang="en-US" altLang="zh-TW" b="1" dirty="0"/>
          </a:p>
          <a:p>
            <a:pPr algn="ctr"/>
            <a:r>
              <a:rPr lang="zh-TW" altLang="en-US" b="1" dirty="0"/>
              <a:t>查詢「</a:t>
            </a:r>
            <a:r>
              <a:rPr lang="zh-TW" altLang="en-US" b="1" dirty="0">
                <a:solidFill>
                  <a:srgbClr val="FFFF00"/>
                </a:solidFill>
              </a:rPr>
              <a:t>腦袋裝了</a:t>
            </a:r>
            <a:r>
              <a:rPr lang="en-US" altLang="zh-TW" b="1" dirty="0">
                <a:solidFill>
                  <a:srgbClr val="FFFF00"/>
                </a:solidFill>
              </a:rPr>
              <a:t>2000</a:t>
            </a:r>
            <a:r>
              <a:rPr lang="zh-TW" altLang="en-US" b="1" dirty="0">
                <a:solidFill>
                  <a:srgbClr val="FFFF00"/>
                </a:solidFill>
              </a:rPr>
              <a:t>齣歌劇的人</a:t>
            </a:r>
            <a:r>
              <a:rPr lang="zh-TW" altLang="en-US" b="1" dirty="0"/>
              <a:t>」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1542780" y="1847273"/>
            <a:ext cx="1385147" cy="28632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174021">
            <a:off x="-129003" y="2712237"/>
            <a:ext cx="975796" cy="8654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42411">
            <a:off x="3916136" y="3482554"/>
            <a:ext cx="1252358" cy="1110787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3691020" y="3484982"/>
            <a:ext cx="2585685" cy="20956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9780920" y="1089890"/>
            <a:ext cx="1254649" cy="3342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42411">
            <a:off x="9129801" y="1125269"/>
            <a:ext cx="1252358" cy="1110787"/>
          </a:xfrm>
          <a:prstGeom prst="rect">
            <a:avLst/>
          </a:prstGeom>
        </p:spPr>
      </p:pic>
      <p:sp>
        <p:nvSpPr>
          <p:cNvPr id="15" name="向上箭號圖說文字 14"/>
          <p:cNvSpPr/>
          <p:nvPr/>
        </p:nvSpPr>
        <p:spPr>
          <a:xfrm>
            <a:off x="10313485" y="1495430"/>
            <a:ext cx="1394287" cy="1020617"/>
          </a:xfrm>
          <a:prstGeom prst="up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NID</a:t>
            </a:r>
            <a:r>
              <a:rPr lang="zh-TW" altLang="en-US" b="1" dirty="0"/>
              <a:t>帳密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8903855" y="666319"/>
            <a:ext cx="701963" cy="5898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42411">
            <a:off x="8017350" y="772985"/>
            <a:ext cx="1252358" cy="11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/>
          <a:stretch/>
        </p:blipFill>
        <p:spPr>
          <a:xfrm>
            <a:off x="516082" y="175491"/>
            <a:ext cx="3085561" cy="64998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7804191" y="175491"/>
            <a:ext cx="3060419" cy="649980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t="4600"/>
          <a:stretch/>
        </p:blipFill>
        <p:spPr>
          <a:xfrm>
            <a:off x="4170210" y="175491"/>
            <a:ext cx="3065414" cy="649980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3080968" y="3810000"/>
            <a:ext cx="973103" cy="2114551"/>
            <a:chOff x="3080968" y="3810000"/>
            <a:chExt cx="973103" cy="2114551"/>
          </a:xfrm>
        </p:grpSpPr>
        <p:sp>
          <p:nvSpPr>
            <p:cNvPr id="6" name="向下箭號 5"/>
            <p:cNvSpPr/>
            <p:nvPr/>
          </p:nvSpPr>
          <p:spPr>
            <a:xfrm>
              <a:off x="3080968" y="4076701"/>
              <a:ext cx="973103" cy="184785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/>
                <a:t>畫面往下滑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3333750" y="3905250"/>
              <a:ext cx="457200" cy="4762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330171" y="3810000"/>
              <a:ext cx="457200" cy="4762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330171" y="3990975"/>
              <a:ext cx="457200" cy="4762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42411">
            <a:off x="4019329" y="3435581"/>
            <a:ext cx="1252358" cy="11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690688"/>
            <a:ext cx="12192000" cy="5191559"/>
          </a:xfrm>
          <a:prstGeom prst="rect">
            <a:avLst/>
          </a:prstGeom>
          <a:solidFill>
            <a:srgbClr val="F4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TW" altLang="en-US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學習目標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72051"/>
              </p:ext>
            </p:extLst>
          </p:nvPr>
        </p:nvGraphicFramePr>
        <p:xfrm>
          <a:off x="637642" y="1896282"/>
          <a:ext cx="7972958" cy="4224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BD0C96-E057-4FF5-91B4-65A0B7EA02EC}" type="slidenum">
              <a:rPr kumimoji="1"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kumimoji="1" lang="zh-TW"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5" y="2664666"/>
            <a:ext cx="35242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585546"/>
          </a:xfrm>
          <a:prstGeom prst="rect">
            <a:avLst/>
          </a:prstGeom>
          <a:solidFill>
            <a:srgbClr val="F4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zh-TW" altLang="en-US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離線閱讀電子書  </a:t>
            </a:r>
            <a:r>
              <a:rPr lang="en-US" altLang="zh-TW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TW" altLang="en-US" sz="4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務必下載 </a:t>
            </a:r>
            <a:r>
              <a:rPr lang="en-US" altLang="zh-TW" sz="4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APP (</a:t>
            </a:r>
            <a:r>
              <a:rPr lang="zh-TW" altLang="en-US" sz="4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閱讀軟體</a:t>
            </a:r>
            <a:r>
              <a:rPr lang="en-US" altLang="zh-TW" sz="4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zh-TW" altLang="en-US" sz="4800" b="1" u="sng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805" t="18832" r="24515" b="9030"/>
          <a:stretch/>
        </p:blipFill>
        <p:spPr>
          <a:xfrm>
            <a:off x="1866900" y="1860184"/>
            <a:ext cx="7629525" cy="472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146422" y="1"/>
            <a:ext cx="1615703" cy="3868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路徑３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5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05" y="104497"/>
            <a:ext cx="2992809" cy="665184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862" y="188669"/>
            <a:ext cx="2954938" cy="656767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36" y="201697"/>
            <a:ext cx="2949077" cy="6554648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49460" y="72331"/>
            <a:ext cx="3176629" cy="25873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b="1" dirty="0"/>
              <a:t>以</a:t>
            </a:r>
            <a:r>
              <a:rPr lang="en-US" altLang="zh-TW" sz="1200" b="1" dirty="0" err="1"/>
              <a:t>HyRead</a:t>
            </a:r>
            <a:r>
              <a:rPr lang="en-US" altLang="zh-TW" sz="1200" b="1" dirty="0"/>
              <a:t> </a:t>
            </a:r>
            <a:r>
              <a:rPr lang="en-US" altLang="zh-TW" sz="1200" b="1" dirty="0" err="1"/>
              <a:t>ebook</a:t>
            </a:r>
            <a:r>
              <a:rPr lang="zh-TW" altLang="en-US" sz="1200" b="1" dirty="0"/>
              <a:t>示範說明：進行載具設定</a:t>
            </a:r>
            <a:endParaRPr lang="en-US" altLang="zh-TW" sz="1200" b="1" dirty="0"/>
          </a:p>
        </p:txBody>
      </p:sp>
      <p:grpSp>
        <p:nvGrpSpPr>
          <p:cNvPr id="27" name="群組 26"/>
          <p:cNvGrpSpPr/>
          <p:nvPr/>
        </p:nvGrpSpPr>
        <p:grpSpPr>
          <a:xfrm>
            <a:off x="735260" y="4314825"/>
            <a:ext cx="2569915" cy="1533525"/>
            <a:chOff x="735260" y="4314825"/>
            <a:chExt cx="2569915" cy="1533525"/>
          </a:xfrm>
        </p:grpSpPr>
        <p:sp>
          <p:nvSpPr>
            <p:cNvPr id="13" name="矩形 12"/>
            <p:cNvSpPr/>
            <p:nvPr/>
          </p:nvSpPr>
          <p:spPr>
            <a:xfrm>
              <a:off x="735260" y="4314825"/>
              <a:ext cx="2569915" cy="61912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b="1" dirty="0">
                  <a:solidFill>
                    <a:schemeClr val="tx1"/>
                  </a:solidFill>
                </a:rPr>
                <a:t>1. </a:t>
              </a:r>
              <a:r>
                <a:rPr lang="zh-TW" altLang="en-US" b="1" dirty="0">
                  <a:solidFill>
                    <a:schemeClr val="tx1"/>
                  </a:solidFill>
                </a:rPr>
                <a:t>點選「新增圖書館」</a:t>
              </a:r>
            </a:p>
          </p:txBody>
        </p:sp>
        <p:cxnSp>
          <p:nvCxnSpPr>
            <p:cNvPr id="16" name="肘形接點 15"/>
            <p:cNvCxnSpPr/>
            <p:nvPr/>
          </p:nvCxnSpPr>
          <p:spPr>
            <a:xfrm rot="5400000">
              <a:off x="1866900" y="4933950"/>
              <a:ext cx="914400" cy="914400"/>
            </a:xfrm>
            <a:prstGeom prst="bentConnector3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群組 27"/>
          <p:cNvGrpSpPr/>
          <p:nvPr/>
        </p:nvGrpSpPr>
        <p:grpSpPr>
          <a:xfrm>
            <a:off x="5497763" y="1181101"/>
            <a:ext cx="2851818" cy="1724023"/>
            <a:chOff x="5497763" y="1181101"/>
            <a:chExt cx="2851818" cy="1724023"/>
          </a:xfrm>
        </p:grpSpPr>
        <p:sp>
          <p:nvSpPr>
            <p:cNvPr id="17" name="矩形 16"/>
            <p:cNvSpPr/>
            <p:nvPr/>
          </p:nvSpPr>
          <p:spPr>
            <a:xfrm>
              <a:off x="5600880" y="2285999"/>
              <a:ext cx="2748701" cy="61912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</a:rPr>
                <a:t>2. </a:t>
              </a:r>
              <a:r>
                <a:rPr lang="zh-TW" altLang="en-US" b="1" dirty="0">
                  <a:solidFill>
                    <a:schemeClr val="tx1"/>
                  </a:solidFill>
                </a:rPr>
                <a:t>搜尋或選擇「</a:t>
              </a:r>
              <a:r>
                <a:rPr lang="zh-TW" altLang="en-US" b="1" dirty="0">
                  <a:solidFill>
                    <a:srgbClr val="FFFF00"/>
                  </a:solidFill>
                </a:rPr>
                <a:t>逢甲大學</a:t>
              </a:r>
              <a:r>
                <a:rPr lang="zh-TW" altLang="en-US" b="1" dirty="0">
                  <a:solidFill>
                    <a:schemeClr val="tx1"/>
                  </a:solidFill>
                </a:rPr>
                <a:t>」</a:t>
              </a:r>
            </a:p>
          </p:txBody>
        </p:sp>
        <p:cxnSp>
          <p:nvCxnSpPr>
            <p:cNvPr id="18" name="肘形接點 17"/>
            <p:cNvCxnSpPr/>
            <p:nvPr/>
          </p:nvCxnSpPr>
          <p:spPr>
            <a:xfrm rot="16200000" flipV="1">
              <a:off x="5813551" y="1433882"/>
              <a:ext cx="1414460" cy="908898"/>
            </a:xfrm>
            <a:prstGeom prst="bentConnector3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肘形接點 20"/>
            <p:cNvCxnSpPr/>
            <p:nvPr/>
          </p:nvCxnSpPr>
          <p:spPr>
            <a:xfrm rot="10800000">
              <a:off x="5497763" y="2152651"/>
              <a:ext cx="1352638" cy="333374"/>
            </a:xfrm>
            <a:prstGeom prst="bentConnector3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9067980" y="1364670"/>
            <a:ext cx="2748701" cy="1988774"/>
            <a:chOff x="9067980" y="1364670"/>
            <a:chExt cx="2748701" cy="1988774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59525">
              <a:off x="9426623" y="1547708"/>
              <a:ext cx="1252358" cy="886281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9067980" y="2734319"/>
              <a:ext cx="2748701" cy="61912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b="1" dirty="0">
                  <a:solidFill>
                    <a:schemeClr val="tx1"/>
                  </a:solidFill>
                </a:rPr>
                <a:t>3. </a:t>
              </a:r>
              <a:r>
                <a:rPr lang="zh-TW" altLang="en-US" b="1" dirty="0">
                  <a:solidFill>
                    <a:schemeClr val="tx1"/>
                  </a:solidFill>
                </a:rPr>
                <a:t>點選「逢甲大學」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1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6" y="271076"/>
            <a:ext cx="2865930" cy="6369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311" y="271076"/>
            <a:ext cx="2895600" cy="64357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t="29708" b="42433"/>
          <a:stretch/>
        </p:blipFill>
        <p:spPr>
          <a:xfrm>
            <a:off x="8475061" y="3745831"/>
            <a:ext cx="2907313" cy="18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圓角矩形 9"/>
          <p:cNvSpPr/>
          <p:nvPr/>
        </p:nvSpPr>
        <p:spPr>
          <a:xfrm>
            <a:off x="49460" y="72331"/>
            <a:ext cx="2912815" cy="94926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/>
              <a:t>以</a:t>
            </a:r>
            <a:r>
              <a:rPr lang="en-US" altLang="zh-TW" sz="1600" b="1" dirty="0" err="1"/>
              <a:t>HyRead</a:t>
            </a:r>
            <a:r>
              <a:rPr lang="en-US" altLang="zh-TW" sz="1600" b="1" dirty="0"/>
              <a:t> </a:t>
            </a:r>
            <a:r>
              <a:rPr lang="en-US" altLang="zh-TW" sz="1600" b="1" dirty="0" err="1"/>
              <a:t>ebook</a:t>
            </a:r>
            <a:r>
              <a:rPr lang="zh-TW" altLang="en-US" sz="1600" b="1" dirty="0"/>
              <a:t>示範說明：</a:t>
            </a:r>
            <a:endParaRPr lang="en-US" altLang="zh-TW" sz="1600" b="1" dirty="0"/>
          </a:p>
          <a:p>
            <a:r>
              <a:rPr lang="zh-TW" altLang="en-US" sz="1600" b="1" dirty="0"/>
              <a:t>查詢與借書</a:t>
            </a:r>
            <a:endParaRPr lang="en-US" altLang="zh-TW" sz="1600" b="1" dirty="0"/>
          </a:p>
        </p:txBody>
      </p:sp>
      <p:grpSp>
        <p:nvGrpSpPr>
          <p:cNvPr id="20" name="群組 19"/>
          <p:cNvGrpSpPr/>
          <p:nvPr/>
        </p:nvGrpSpPr>
        <p:grpSpPr>
          <a:xfrm>
            <a:off x="1417675" y="554874"/>
            <a:ext cx="3223647" cy="2245638"/>
            <a:chOff x="1417675" y="554874"/>
            <a:chExt cx="3223647" cy="2245638"/>
          </a:xfrm>
        </p:grpSpPr>
        <p:grpSp>
          <p:nvGrpSpPr>
            <p:cNvPr id="18" name="群組 17"/>
            <p:cNvGrpSpPr/>
            <p:nvPr/>
          </p:nvGrpSpPr>
          <p:grpSpPr>
            <a:xfrm>
              <a:off x="1417675" y="554874"/>
              <a:ext cx="3223647" cy="2245638"/>
              <a:chOff x="1417675" y="554874"/>
              <a:chExt cx="3223647" cy="2245638"/>
            </a:xfrm>
          </p:grpSpPr>
          <p:sp>
            <p:nvSpPr>
              <p:cNvPr id="5" name="橢圓 4"/>
              <p:cNvSpPr/>
              <p:nvPr/>
            </p:nvSpPr>
            <p:spPr>
              <a:xfrm>
                <a:off x="3448050" y="554874"/>
                <a:ext cx="609600" cy="46672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417675" y="2181387"/>
                <a:ext cx="3223647" cy="61912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 dirty="0">
                    <a:solidFill>
                      <a:schemeClr val="tx1"/>
                    </a:solidFill>
                  </a:rPr>
                  <a:t>4. 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務必登入「</a:t>
                </a:r>
                <a:r>
                  <a:rPr lang="en-US" altLang="zh-TW" sz="2800" b="1" dirty="0">
                    <a:solidFill>
                      <a:srgbClr val="FFFF00"/>
                    </a:solidFill>
                  </a:rPr>
                  <a:t>NID</a:t>
                </a:r>
                <a:r>
                  <a:rPr lang="zh-TW" altLang="en-US" sz="2800" b="1" dirty="0">
                    <a:solidFill>
                      <a:srgbClr val="FFFF00"/>
                    </a:solidFill>
                  </a:rPr>
                  <a:t>帳密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」</a:t>
                </a:r>
              </a:p>
            </p:txBody>
          </p:sp>
        </p:grpSp>
        <p:cxnSp>
          <p:nvCxnSpPr>
            <p:cNvPr id="13" name="肘形接點 12"/>
            <p:cNvCxnSpPr/>
            <p:nvPr/>
          </p:nvCxnSpPr>
          <p:spPr>
            <a:xfrm rot="5400000" flipH="1" flipV="1">
              <a:off x="2568358" y="1234542"/>
              <a:ext cx="1187890" cy="7620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42411">
            <a:off x="6244338" y="1060147"/>
            <a:ext cx="1252358" cy="11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-76200"/>
            <a:ext cx="12192000" cy="6934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12" y="236363"/>
            <a:ext cx="2993038" cy="66523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580" y="236363"/>
            <a:ext cx="2864645" cy="63669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905" y="243207"/>
            <a:ext cx="2835854" cy="6302998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49460" y="72331"/>
            <a:ext cx="2912815" cy="127069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/>
              <a:t>以</a:t>
            </a:r>
            <a:r>
              <a:rPr lang="en-US" altLang="zh-TW" sz="1600" b="1" dirty="0" err="1"/>
              <a:t>HyRead</a:t>
            </a:r>
            <a:r>
              <a:rPr lang="en-US" altLang="zh-TW" sz="1600" b="1" dirty="0"/>
              <a:t> </a:t>
            </a:r>
            <a:r>
              <a:rPr lang="en-US" altLang="zh-TW" sz="1600" b="1" dirty="0" err="1"/>
              <a:t>ebook</a:t>
            </a:r>
            <a:r>
              <a:rPr lang="zh-TW" altLang="en-US" sz="1600" b="1" dirty="0"/>
              <a:t>示範說明：</a:t>
            </a:r>
            <a:endParaRPr lang="en-US" altLang="zh-TW" sz="1600" b="1" dirty="0"/>
          </a:p>
          <a:p>
            <a:r>
              <a:rPr lang="zh-TW" altLang="en-US" sz="1600" b="1" dirty="0"/>
              <a:t>查詢「</a:t>
            </a:r>
            <a:r>
              <a:rPr lang="zh-TW" altLang="en-US" sz="1600" b="1" dirty="0">
                <a:solidFill>
                  <a:srgbClr val="FFFF00"/>
                </a:solidFill>
              </a:rPr>
              <a:t>腦袋裝了</a:t>
            </a:r>
            <a:r>
              <a:rPr lang="en-US" altLang="zh-TW" sz="1600" b="1" dirty="0">
                <a:solidFill>
                  <a:srgbClr val="FFFF00"/>
                </a:solidFill>
              </a:rPr>
              <a:t>2000</a:t>
            </a:r>
            <a:r>
              <a:rPr lang="zh-TW" altLang="en-US" sz="1600" b="1" dirty="0">
                <a:solidFill>
                  <a:srgbClr val="FFFF00"/>
                </a:solidFill>
              </a:rPr>
              <a:t>齣歌劇的人</a:t>
            </a:r>
            <a:r>
              <a:rPr lang="zh-TW" altLang="en-US" sz="1600" b="1" dirty="0"/>
              <a:t>」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4288232" y="895350"/>
            <a:ext cx="2431522" cy="2133762"/>
            <a:chOff x="4288232" y="895350"/>
            <a:chExt cx="2431522" cy="2133762"/>
          </a:xfrm>
        </p:grpSpPr>
        <p:sp>
          <p:nvSpPr>
            <p:cNvPr id="11" name="矩形 10"/>
            <p:cNvSpPr/>
            <p:nvPr/>
          </p:nvSpPr>
          <p:spPr>
            <a:xfrm>
              <a:off x="4288232" y="2409987"/>
              <a:ext cx="2431522" cy="61912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b="1" dirty="0">
                  <a:solidFill>
                    <a:schemeClr val="tx1"/>
                  </a:solidFill>
                </a:rPr>
                <a:t>5. </a:t>
              </a:r>
              <a:r>
                <a:rPr lang="zh-TW" altLang="en-US" b="1" dirty="0">
                  <a:solidFill>
                    <a:schemeClr val="tx1"/>
                  </a:solidFill>
                </a:rPr>
                <a:t>查詢書名</a:t>
              </a:r>
            </a:p>
          </p:txBody>
        </p:sp>
        <p:cxnSp>
          <p:nvCxnSpPr>
            <p:cNvPr id="13" name="肘形接點 12"/>
            <p:cNvCxnSpPr/>
            <p:nvPr/>
          </p:nvCxnSpPr>
          <p:spPr>
            <a:xfrm rot="16200000" flipV="1">
              <a:off x="5641465" y="1759461"/>
              <a:ext cx="1733715" cy="5494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群組 27"/>
          <p:cNvGrpSpPr/>
          <p:nvPr/>
        </p:nvGrpSpPr>
        <p:grpSpPr>
          <a:xfrm>
            <a:off x="3429091" y="476250"/>
            <a:ext cx="1310329" cy="1133475"/>
            <a:chOff x="3429091" y="476250"/>
            <a:chExt cx="1333409" cy="1217452"/>
          </a:xfrm>
        </p:grpSpPr>
        <p:sp>
          <p:nvSpPr>
            <p:cNvPr id="9" name="橢圓 8"/>
            <p:cNvSpPr/>
            <p:nvPr/>
          </p:nvSpPr>
          <p:spPr>
            <a:xfrm>
              <a:off x="4210050" y="476250"/>
              <a:ext cx="55245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42411">
              <a:off x="3429091" y="582915"/>
              <a:ext cx="1252358" cy="111078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9258300" y="4153062"/>
            <a:ext cx="2850139" cy="12952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1"/>
                </a:solidFill>
              </a:rPr>
              <a:t>6. </a:t>
            </a:r>
            <a:r>
              <a:rPr lang="zh-TW" altLang="en-US" b="1" dirty="0">
                <a:solidFill>
                  <a:schemeClr val="tx1"/>
                </a:solidFill>
              </a:rPr>
              <a:t>查詢結果</a:t>
            </a:r>
            <a:endParaRPr lang="en-US" altLang="zh-TW" b="1" dirty="0">
              <a:solidFill>
                <a:schemeClr val="tx1"/>
              </a:solidFill>
            </a:endParaRPr>
          </a:p>
          <a:p>
            <a:endParaRPr lang="en-US" altLang="zh-TW" b="1" dirty="0">
              <a:solidFill>
                <a:schemeClr val="tx1"/>
              </a:solidFill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「線上瀏覽」需網路連線</a:t>
            </a:r>
            <a:endParaRPr lang="en-US" altLang="zh-TW" b="1" dirty="0">
              <a:solidFill>
                <a:schemeClr val="bg1"/>
              </a:solidFill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「立即借閱」可離線閱讀</a:t>
            </a:r>
          </a:p>
        </p:txBody>
      </p:sp>
      <p:cxnSp>
        <p:nvCxnSpPr>
          <p:cNvPr id="22" name="肘形接點 21"/>
          <p:cNvCxnSpPr/>
          <p:nvPr/>
        </p:nvCxnSpPr>
        <p:spPr>
          <a:xfrm rot="16200000" flipV="1">
            <a:off x="9377283" y="3252869"/>
            <a:ext cx="1295560" cy="50482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肘形接點 23"/>
          <p:cNvCxnSpPr/>
          <p:nvPr/>
        </p:nvCxnSpPr>
        <p:spPr>
          <a:xfrm rot="5400000" flipH="1" flipV="1">
            <a:off x="10023022" y="3283408"/>
            <a:ext cx="1295561" cy="44374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圖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85845">
            <a:off x="11080448" y="2305204"/>
            <a:ext cx="1252358" cy="11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12" y="264710"/>
            <a:ext cx="2878738" cy="63983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792" y="264710"/>
            <a:ext cx="2878738" cy="6398313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49460" y="72331"/>
            <a:ext cx="2912815" cy="127069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/>
              <a:t>以</a:t>
            </a:r>
            <a:r>
              <a:rPr lang="en-US" altLang="zh-TW" sz="1600" b="1" dirty="0" err="1"/>
              <a:t>HyRead</a:t>
            </a:r>
            <a:r>
              <a:rPr lang="en-US" altLang="zh-TW" sz="1600" b="1" dirty="0"/>
              <a:t> </a:t>
            </a:r>
            <a:r>
              <a:rPr lang="en-US" altLang="zh-TW" sz="1600" b="1" dirty="0" err="1"/>
              <a:t>ebook</a:t>
            </a:r>
            <a:r>
              <a:rPr lang="zh-TW" altLang="en-US" sz="1600" b="1" dirty="0"/>
              <a:t>示範說明：</a:t>
            </a:r>
            <a:endParaRPr lang="en-US" altLang="zh-TW" sz="1600" b="1" dirty="0"/>
          </a:p>
          <a:p>
            <a:r>
              <a:rPr lang="zh-TW" altLang="en-US" sz="1600" b="1" dirty="0"/>
              <a:t>查詢「</a:t>
            </a:r>
            <a:r>
              <a:rPr lang="zh-TW" altLang="en-US" sz="1600" b="1" dirty="0">
                <a:solidFill>
                  <a:srgbClr val="FFFF00"/>
                </a:solidFill>
              </a:rPr>
              <a:t>腦袋裝了</a:t>
            </a:r>
            <a:r>
              <a:rPr lang="en-US" altLang="zh-TW" sz="1600" b="1" dirty="0">
                <a:solidFill>
                  <a:srgbClr val="FFFF00"/>
                </a:solidFill>
              </a:rPr>
              <a:t>2000</a:t>
            </a:r>
            <a:r>
              <a:rPr lang="zh-TW" altLang="en-US" sz="1600" b="1" dirty="0">
                <a:solidFill>
                  <a:srgbClr val="FFFF00"/>
                </a:solidFill>
              </a:rPr>
              <a:t>齣歌劇的人</a:t>
            </a:r>
            <a:r>
              <a:rPr lang="zh-TW" altLang="en-US" sz="1600" b="1" dirty="0"/>
              <a:t>」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6355992" y="2495711"/>
            <a:ext cx="4336020" cy="1350443"/>
            <a:chOff x="6355992" y="2495711"/>
            <a:chExt cx="4336020" cy="1350443"/>
          </a:xfrm>
        </p:grpSpPr>
        <p:sp>
          <p:nvSpPr>
            <p:cNvPr id="14" name="矩形 13"/>
            <p:cNvSpPr/>
            <p:nvPr/>
          </p:nvSpPr>
          <p:spPr>
            <a:xfrm>
              <a:off x="8260490" y="2495711"/>
              <a:ext cx="2431522" cy="61912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b="1" dirty="0">
                  <a:solidFill>
                    <a:schemeClr val="tx1"/>
                  </a:solidFill>
                </a:rPr>
                <a:t>7. </a:t>
              </a:r>
              <a:r>
                <a:rPr lang="zh-TW" altLang="en-US" b="1" dirty="0">
                  <a:solidFill>
                    <a:schemeClr val="tx1"/>
                  </a:solidFill>
                </a:rPr>
                <a:t>下載電子書 </a:t>
              </a:r>
              <a:endParaRPr lang="en-US" altLang="zh-TW" b="1" dirty="0">
                <a:solidFill>
                  <a:schemeClr val="tx1"/>
                </a:solidFill>
              </a:endParaRPr>
            </a:p>
            <a:p>
              <a:r>
                <a:rPr lang="en-US" altLang="zh-TW" b="1" dirty="0">
                  <a:solidFill>
                    <a:schemeClr val="tx1"/>
                  </a:solidFill>
                </a:rPr>
                <a:t>     PDF </a:t>
              </a:r>
              <a:r>
                <a:rPr lang="zh-TW" altLang="en-US" b="1" dirty="0">
                  <a:solidFill>
                    <a:schemeClr val="tx1"/>
                  </a:solidFill>
                </a:rPr>
                <a:t>或 </a:t>
              </a:r>
              <a:r>
                <a:rPr lang="en-US" altLang="zh-TW" b="1" dirty="0">
                  <a:solidFill>
                    <a:schemeClr val="tx1"/>
                  </a:solidFill>
                </a:rPr>
                <a:t>EPUB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6355992" y="3322440"/>
              <a:ext cx="602058" cy="5237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7658432" y="3322440"/>
              <a:ext cx="602058" cy="5237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274676" y="819311"/>
            <a:ext cx="1683374" cy="1313251"/>
            <a:chOff x="5274676" y="819311"/>
            <a:chExt cx="1683374" cy="1313251"/>
          </a:xfrm>
        </p:grpSpPr>
        <p:sp>
          <p:nvSpPr>
            <p:cNvPr id="24" name="橢圓 23"/>
            <p:cNvSpPr/>
            <p:nvPr/>
          </p:nvSpPr>
          <p:spPr>
            <a:xfrm>
              <a:off x="6355992" y="819311"/>
              <a:ext cx="602058" cy="5237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372607">
              <a:off x="5274676" y="842166"/>
              <a:ext cx="1454858" cy="1290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1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66674"/>
            <a:ext cx="12192000" cy="69246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t="3911"/>
          <a:stretch/>
        </p:blipFill>
        <p:spPr>
          <a:xfrm>
            <a:off x="6187465" y="438150"/>
            <a:ext cx="2860036" cy="610816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t="3503"/>
          <a:stretch/>
        </p:blipFill>
        <p:spPr>
          <a:xfrm>
            <a:off x="3207066" y="428625"/>
            <a:ext cx="2878738" cy="617415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46" y="1077472"/>
            <a:ext cx="2485953" cy="5525305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49460" y="72331"/>
            <a:ext cx="2912815" cy="127069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/>
              <a:t>以</a:t>
            </a:r>
            <a:r>
              <a:rPr lang="en-US" altLang="zh-TW" sz="1600" b="1" dirty="0" err="1"/>
              <a:t>HyRead</a:t>
            </a:r>
            <a:r>
              <a:rPr lang="en-US" altLang="zh-TW" sz="1600" b="1" dirty="0"/>
              <a:t> </a:t>
            </a:r>
            <a:r>
              <a:rPr lang="en-US" altLang="zh-TW" sz="1600" b="1" dirty="0" err="1"/>
              <a:t>ebook</a:t>
            </a:r>
            <a:r>
              <a:rPr lang="zh-TW" altLang="en-US" sz="1600" b="1" dirty="0"/>
              <a:t>示範說明：</a:t>
            </a:r>
            <a:endParaRPr lang="en-US" altLang="zh-TW" sz="1600" b="1" dirty="0"/>
          </a:p>
          <a:p>
            <a:r>
              <a:rPr lang="zh-TW" altLang="en-US" sz="1600" b="1" dirty="0"/>
              <a:t>離線閱讀「</a:t>
            </a:r>
            <a:r>
              <a:rPr lang="zh-TW" altLang="en-US" sz="1600" b="1" dirty="0">
                <a:solidFill>
                  <a:srgbClr val="FFFF00"/>
                </a:solidFill>
              </a:rPr>
              <a:t>腦袋裝了</a:t>
            </a:r>
            <a:r>
              <a:rPr lang="en-US" altLang="zh-TW" sz="1600" b="1" dirty="0">
                <a:solidFill>
                  <a:srgbClr val="FFFF00"/>
                </a:solidFill>
              </a:rPr>
              <a:t>2000</a:t>
            </a:r>
            <a:r>
              <a:rPr lang="zh-TW" altLang="en-US" sz="1600" b="1" dirty="0">
                <a:solidFill>
                  <a:srgbClr val="FFFF00"/>
                </a:solidFill>
              </a:rPr>
              <a:t>齣歌劇的人</a:t>
            </a:r>
            <a:r>
              <a:rPr lang="zh-TW" altLang="en-US" sz="1600" b="1" dirty="0"/>
              <a:t>」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t="4163"/>
          <a:stretch/>
        </p:blipFill>
        <p:spPr>
          <a:xfrm>
            <a:off x="9225270" y="457200"/>
            <a:ext cx="2892139" cy="616046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957968" y="3109116"/>
            <a:ext cx="1454858" cy="1290396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>
            <a:off x="7617483" y="314325"/>
            <a:ext cx="1607787" cy="1743271"/>
            <a:chOff x="7617483" y="314325"/>
            <a:chExt cx="1607787" cy="1743271"/>
          </a:xfrm>
        </p:grpSpPr>
        <p:sp>
          <p:nvSpPr>
            <p:cNvPr id="18" name="橢圓 17"/>
            <p:cNvSpPr/>
            <p:nvPr/>
          </p:nvSpPr>
          <p:spPr>
            <a:xfrm>
              <a:off x="8610600" y="314325"/>
              <a:ext cx="614670" cy="552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7617483" y="767200"/>
              <a:ext cx="1454858" cy="1290396"/>
            </a:xfrm>
            <a:prstGeom prst="rect">
              <a:avLst/>
            </a:prstGeom>
          </p:spPr>
        </p:pic>
      </p:grpSp>
      <p:sp>
        <p:nvSpPr>
          <p:cNvPr id="20" name="橢圓 19"/>
          <p:cNvSpPr/>
          <p:nvPr/>
        </p:nvSpPr>
        <p:spPr>
          <a:xfrm>
            <a:off x="9758123" y="790575"/>
            <a:ext cx="614670" cy="552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823547" y="1758631"/>
            <a:ext cx="1454858" cy="12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419" y="328288"/>
            <a:ext cx="2895923" cy="6436507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49460" y="72331"/>
            <a:ext cx="2912815" cy="127069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/>
              <a:t>以</a:t>
            </a:r>
            <a:r>
              <a:rPr lang="en-US" altLang="zh-TW" sz="1600" b="1" dirty="0" err="1"/>
              <a:t>HyRead</a:t>
            </a:r>
            <a:r>
              <a:rPr lang="en-US" altLang="zh-TW" sz="1600" b="1" dirty="0"/>
              <a:t> </a:t>
            </a:r>
            <a:r>
              <a:rPr lang="en-US" altLang="zh-TW" sz="1600" b="1" dirty="0" err="1"/>
              <a:t>ebook</a:t>
            </a:r>
            <a:r>
              <a:rPr lang="zh-TW" altLang="en-US" sz="1600" b="1" dirty="0"/>
              <a:t>示範說明：</a:t>
            </a:r>
            <a:endParaRPr lang="en-US" altLang="zh-TW" sz="1600" b="1" dirty="0"/>
          </a:p>
          <a:p>
            <a:r>
              <a:rPr lang="zh-TW" altLang="en-US" sz="1600" b="1" dirty="0"/>
              <a:t>離線閱讀「</a:t>
            </a:r>
            <a:r>
              <a:rPr lang="zh-TW" altLang="en-US" sz="1600" b="1" dirty="0">
                <a:solidFill>
                  <a:srgbClr val="FFFF00"/>
                </a:solidFill>
              </a:rPr>
              <a:t>腦袋裝了</a:t>
            </a:r>
            <a:r>
              <a:rPr lang="en-US" altLang="zh-TW" sz="1600" b="1" dirty="0">
                <a:solidFill>
                  <a:srgbClr val="FFFF00"/>
                </a:solidFill>
              </a:rPr>
              <a:t>2000</a:t>
            </a:r>
            <a:r>
              <a:rPr lang="zh-TW" altLang="en-US" sz="1600" b="1" dirty="0">
                <a:solidFill>
                  <a:srgbClr val="FFFF00"/>
                </a:solidFill>
              </a:rPr>
              <a:t>齣歌劇的人</a:t>
            </a:r>
            <a:r>
              <a:rPr lang="zh-TW" altLang="en-US" sz="1600" b="1" dirty="0"/>
              <a:t>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62" y="328288"/>
            <a:ext cx="2895922" cy="6436507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3048000" y="485775"/>
            <a:ext cx="3143250" cy="60007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66699" y="2152649"/>
            <a:ext cx="4000501" cy="1362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閱讀器功能列</a:t>
            </a:r>
            <a:r>
              <a:rPr lang="en-US" altLang="zh-TW" b="1" dirty="0"/>
              <a:t>: </a:t>
            </a:r>
            <a:r>
              <a:rPr lang="zh-TW" altLang="en-US" b="1" dirty="0"/>
              <a:t>書籤、閱讀的版型、設定字體大小、搜尋內文、瀏覽目錄</a:t>
            </a:r>
          </a:p>
          <a:p>
            <a:endParaRPr lang="zh-TW" altLang="en-US" dirty="0"/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2255541" y="1333500"/>
            <a:ext cx="782306" cy="1072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6455761" y="1171575"/>
            <a:ext cx="3457575" cy="40448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 flipV="1">
            <a:off x="2703844" y="1733550"/>
            <a:ext cx="3798610" cy="5737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1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585546"/>
          </a:xfrm>
          <a:prstGeom prst="rect">
            <a:avLst/>
          </a:prstGeom>
          <a:solidFill>
            <a:srgbClr val="F4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zh-TW" altLang="en-US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更多中文資料庫</a:t>
            </a:r>
            <a:r>
              <a:rPr lang="en-US" altLang="zh-TW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……</a:t>
            </a:r>
            <a:endParaRPr lang="zh-TW" altLang="en-US" sz="4000" b="1" dirty="0">
              <a:solidFill>
                <a:srgbClr val="C42A1E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13372" t="17653" r="14279" b="4046"/>
          <a:stretch/>
        </p:blipFill>
        <p:spPr>
          <a:xfrm>
            <a:off x="6438407" y="3209925"/>
            <a:ext cx="5491748" cy="334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16951" t="11387" r="18018" b="9705"/>
          <a:stretch/>
        </p:blipFill>
        <p:spPr>
          <a:xfrm>
            <a:off x="3278537" y="2369328"/>
            <a:ext cx="4789691" cy="326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18175" t="11123" r="20775" b="4565"/>
          <a:stretch/>
        </p:blipFill>
        <p:spPr>
          <a:xfrm>
            <a:off x="368145" y="1860183"/>
            <a:ext cx="4152956" cy="3226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5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68578" y="286840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iRead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eBooks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華藝電子書 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(10000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941" t="34043" r="25860" b="5505"/>
          <a:stretch/>
        </p:blipFill>
        <p:spPr>
          <a:xfrm>
            <a:off x="468578" y="1774513"/>
            <a:ext cx="7198658" cy="49754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6951" t="11387" r="18018" b="9705"/>
          <a:stretch/>
        </p:blipFill>
        <p:spPr>
          <a:xfrm>
            <a:off x="6484633" y="1612403"/>
            <a:ext cx="4789691" cy="3269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6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329574" y="268423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中華數字書苑 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(68000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186" t="34696" r="28433" b="16507"/>
          <a:stretch/>
        </p:blipFill>
        <p:spPr>
          <a:xfrm>
            <a:off x="484093" y="1870520"/>
            <a:ext cx="8009275" cy="47399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16925" t="11971" r="18271" b="5606"/>
          <a:stretch/>
        </p:blipFill>
        <p:spPr>
          <a:xfrm>
            <a:off x="5751376" y="721730"/>
            <a:ext cx="6021524" cy="4307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585546"/>
          </a:xfrm>
          <a:prstGeom prst="rect">
            <a:avLst/>
          </a:prstGeom>
          <a:solidFill>
            <a:srgbClr val="F4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zh-TW" altLang="en-US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中文電子書</a:t>
            </a:r>
            <a:r>
              <a:rPr lang="zh-TW" altLang="en-US" sz="4000" b="1" u="sng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</a:t>
            </a:r>
            <a:r>
              <a:rPr lang="zh-TW" altLang="en-US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609600" y="1822510"/>
            <a:ext cx="6778870" cy="42709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HyRead</a:t>
            </a:r>
            <a:r>
              <a:rPr lang="en-US" altLang="zh-TW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ebook</a:t>
            </a: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電子書</a:t>
            </a:r>
            <a:r>
              <a:rPr lang="en-US" altLang="zh-TW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電子雜誌 </a:t>
            </a: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(16000</a:t>
            </a:r>
            <a:r>
              <a:rPr lang="zh-TW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iRead</a:t>
            </a:r>
            <a:r>
              <a:rPr lang="en-US" altLang="zh-TW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eBooks</a:t>
            </a: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華藝電子書 </a:t>
            </a: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(10000</a:t>
            </a:r>
            <a:r>
              <a:rPr lang="zh-TW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Library &amp; Book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中文電子書 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(700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2400" b="1" strike="sngStrike" dirty="0">
              <a:solidFill>
                <a:srgbClr val="008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UDN</a:t>
            </a: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讀書館電子書庫 </a:t>
            </a: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(5900</a:t>
            </a:r>
            <a:r>
              <a:rPr lang="zh-TW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中華數字書苑 </a:t>
            </a: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(68000</a:t>
            </a:r>
            <a:r>
              <a:rPr lang="zh-TW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滙雅書世界 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(280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McGraw-Hill Education (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含中文書 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280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PUBU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電子書城 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考試用書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  (43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PEARSON EBOOKS (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培生中文電子書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  (51</a:t>
            </a:r>
            <a:r>
              <a:rPr lang="zh-TW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endParaRPr lang="en-US" altLang="zh-TW" sz="1800" dirty="0"/>
          </a:p>
          <a:p>
            <a:endParaRPr lang="en-US" altLang="zh-TW" sz="1800" dirty="0"/>
          </a:p>
          <a:p>
            <a:pPr lvl="1"/>
            <a:endParaRPr lang="zh-TW" altLang="zh-TW" sz="1800" dirty="0"/>
          </a:p>
          <a:p>
            <a:pPr lvl="1"/>
            <a:endParaRPr lang="zh-TW" altLang="en-US" sz="1800" kern="0" dirty="0"/>
          </a:p>
          <a:p>
            <a:endParaRPr lang="zh-TW" altLang="en-US" sz="1800" kern="0" dirty="0"/>
          </a:p>
          <a:p>
            <a:endParaRPr lang="zh-TW" altLang="en-US" sz="1800" kern="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30" y="1651365"/>
            <a:ext cx="4744915" cy="4744915"/>
          </a:xfrm>
          <a:prstGeom prst="rect">
            <a:avLst/>
          </a:prstGeom>
        </p:spPr>
      </p:pic>
      <p:sp>
        <p:nvSpPr>
          <p:cNvPr id="2" name="流程圖: 程序 1"/>
          <p:cNvSpPr/>
          <p:nvPr/>
        </p:nvSpPr>
        <p:spPr>
          <a:xfrm>
            <a:off x="1540851" y="5952269"/>
            <a:ext cx="6305549" cy="70265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超過</a:t>
            </a:r>
            <a:r>
              <a:rPr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萬種中文電子書，陸續增加中</a:t>
            </a:r>
            <a:r>
              <a:rPr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295275" y="5876925"/>
            <a:ext cx="6286500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向右箭號 8"/>
          <p:cNvSpPr/>
          <p:nvPr/>
        </p:nvSpPr>
        <p:spPr>
          <a:xfrm>
            <a:off x="983638" y="6039337"/>
            <a:ext cx="589085" cy="528515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09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68578" y="286840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UDN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讀書館電子書庫 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(5900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25186" t="34697" r="27085" b="8009"/>
          <a:stretch/>
        </p:blipFill>
        <p:spPr>
          <a:xfrm>
            <a:off x="345486" y="1784485"/>
            <a:ext cx="7338991" cy="49554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13372" t="17653" r="14279" b="4046"/>
          <a:stretch/>
        </p:blipFill>
        <p:spPr>
          <a:xfrm>
            <a:off x="5952392" y="1573337"/>
            <a:ext cx="5662246" cy="3447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3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68578" y="286840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Library &amp; Book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中文電子書 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(700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615" t="34092" r="27331" b="12753"/>
          <a:stretch/>
        </p:blipFill>
        <p:spPr>
          <a:xfrm>
            <a:off x="468578" y="1826446"/>
            <a:ext cx="7576384" cy="481416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8175" t="11123" r="20775" b="4565"/>
          <a:stretch/>
        </p:blipFill>
        <p:spPr>
          <a:xfrm>
            <a:off x="7086599" y="1625158"/>
            <a:ext cx="4721471" cy="3667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6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68578" y="286840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滙雅書世界 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(280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5002" t="34593" r="26595" b="13559"/>
          <a:stretch/>
        </p:blipFill>
        <p:spPr>
          <a:xfrm>
            <a:off x="335831" y="1814533"/>
            <a:ext cx="8087200" cy="487279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6346" t="11823" r="17527" b="8329"/>
          <a:stretch/>
        </p:blipFill>
        <p:spPr>
          <a:xfrm>
            <a:off x="6242539" y="1362807"/>
            <a:ext cx="5734488" cy="3894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3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68578" y="286840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McGraw-Hill Education (280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 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757" t="33825" r="27882" b="20646"/>
          <a:stretch/>
        </p:blipFill>
        <p:spPr>
          <a:xfrm>
            <a:off x="468578" y="1881555"/>
            <a:ext cx="8826018" cy="47726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18202" t="11713" r="21449" b="7068"/>
          <a:stretch/>
        </p:blipFill>
        <p:spPr>
          <a:xfrm>
            <a:off x="7156939" y="1655763"/>
            <a:ext cx="4607169" cy="3487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6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68578" y="286840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PUBU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電子書城 </a:t>
            </a:r>
            <a:r>
              <a:rPr lang="zh-TW" altLang="en-US" sz="4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考試用書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(43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5186" t="34093" r="27759" b="20050"/>
          <a:stretch/>
        </p:blipFill>
        <p:spPr>
          <a:xfrm>
            <a:off x="381173" y="1808857"/>
            <a:ext cx="8727658" cy="47843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6227" t="31647" r="25370" b="18466"/>
          <a:stretch/>
        </p:blipFill>
        <p:spPr>
          <a:xfrm>
            <a:off x="6874723" y="1437840"/>
            <a:ext cx="5230561" cy="3032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68578" y="286840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IG Library (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培生中文電子書 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51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6843"/>
          <a:stretch/>
        </p:blipFill>
        <p:spPr>
          <a:xfrm>
            <a:off x="161364" y="1730188"/>
            <a:ext cx="7628965" cy="51278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3837" t="35474" r="5814" b="4233"/>
          <a:stretch/>
        </p:blipFill>
        <p:spPr>
          <a:xfrm>
            <a:off x="5683623" y="1666439"/>
            <a:ext cx="6192255" cy="2985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2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4186" y="523440"/>
            <a:ext cx="7900987" cy="1143000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電子資源合理使用注意事項</a:t>
            </a:r>
          </a:p>
        </p:txBody>
      </p:sp>
      <p:sp>
        <p:nvSpPr>
          <p:cNvPr id="92163" name="內容版面配置區 2"/>
          <p:cNvSpPr>
            <a:spLocks noGrp="1"/>
          </p:cNvSpPr>
          <p:nvPr>
            <p:ph idx="1"/>
          </p:nvPr>
        </p:nvSpPr>
        <p:spPr>
          <a:xfrm>
            <a:off x="712927" y="1491343"/>
            <a:ext cx="9076882" cy="476169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zh-TW" altLang="en-US" sz="3600" dirty="0">
                <a:latin typeface="標楷體" panose="03000509000000000000" pitchFamily="65" charset="-120"/>
              </a:rPr>
              <a:t>   </a:t>
            </a:r>
            <a:endParaRPr lang="en-US" altLang="zh-TW" sz="3600" b="1" dirty="0">
              <a:latin typeface="標楷體" panose="03000509000000000000" pitchFamily="65" charset="-120"/>
            </a:endParaRPr>
          </a:p>
          <a:p>
            <a:pPr lvl="1" eaLnBrk="1" hangingPunct="1">
              <a:lnSpc>
                <a:spcPct val="100000"/>
              </a:lnSpc>
            </a:pPr>
            <a:r>
              <a:rPr kumimoji="1"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請勿大量下載或利用自動下載軟體擷取資料。 </a:t>
            </a:r>
          </a:p>
          <a:p>
            <a:pPr lvl="1" eaLnBrk="1" hangingPunct="1">
              <a:lnSpc>
                <a:spcPct val="100000"/>
              </a:lnSpc>
            </a:pPr>
            <a:r>
              <a:rPr kumimoji="1"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下載之全文資料，請勿於網路上公開傳佈或於公開網站中提供下載。</a:t>
            </a:r>
          </a:p>
          <a:p>
            <a:pPr lvl="1" eaLnBrk="1" hangingPunct="1">
              <a:lnSpc>
                <a:spcPct val="100000"/>
              </a:lnSpc>
            </a:pPr>
            <a:r>
              <a:rPr kumimoji="1"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請勿將資料用於商業行為。</a:t>
            </a:r>
          </a:p>
          <a:p>
            <a:pPr lvl="1" eaLnBrk="1" hangingPunct="1"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請尊重智慧財產權，遵守著作權法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違反相關規定者，一旦查證屬實，讀者須自負相關法律責任。</a:t>
            </a:r>
          </a:p>
          <a:p>
            <a:pPr eaLnBrk="1" hangingPunct="1">
              <a:buFontTx/>
              <a:buNone/>
            </a:pPr>
            <a:endParaRPr lang="zh-TW" altLang="en-US" sz="3600" dirty="0">
              <a:latin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 rot="5400000">
            <a:off x="8739150" y="5241389"/>
            <a:ext cx="4671721" cy="3233219"/>
            <a:chOff x="9029671" y="-548812"/>
            <a:chExt cx="4228039" cy="2757742"/>
          </a:xfrm>
        </p:grpSpPr>
        <p:sp>
          <p:nvSpPr>
            <p:cNvPr id="7" name="椭圆 5"/>
            <p:cNvSpPr/>
            <p:nvPr/>
          </p:nvSpPr>
          <p:spPr>
            <a:xfrm rot="18917280" flipV="1">
              <a:off x="10065972" y="-177162"/>
              <a:ext cx="3191738" cy="2386092"/>
            </a:xfrm>
            <a:custGeom>
              <a:avLst/>
              <a:gdLst>
                <a:gd name="connsiteX0" fmla="*/ 0 w 10078621"/>
                <a:gd name="connsiteY0" fmla="*/ 1473200 h 2946400"/>
                <a:gd name="connsiteX1" fmla="*/ 5039311 w 10078621"/>
                <a:gd name="connsiteY1" fmla="*/ 0 h 2946400"/>
                <a:gd name="connsiteX2" fmla="*/ 10078622 w 10078621"/>
                <a:gd name="connsiteY2" fmla="*/ 1473200 h 2946400"/>
                <a:gd name="connsiteX3" fmla="*/ 5039311 w 10078621"/>
                <a:gd name="connsiteY3" fmla="*/ 2946400 h 2946400"/>
                <a:gd name="connsiteX4" fmla="*/ 0 w 10078621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8622" h="2946400">
                  <a:moveTo>
                    <a:pt x="0" y="1473200"/>
                  </a:moveTo>
                  <a:cubicBezTo>
                    <a:pt x="870857" y="688603"/>
                    <a:pt x="2256176" y="0"/>
                    <a:pt x="5039311" y="0"/>
                  </a:cubicBezTo>
                  <a:cubicBezTo>
                    <a:pt x="7822446" y="0"/>
                    <a:pt x="10078622" y="659574"/>
                    <a:pt x="10078622" y="1473200"/>
                  </a:cubicBezTo>
                  <a:cubicBezTo>
                    <a:pt x="10078622" y="2286826"/>
                    <a:pt x="7822446" y="2946400"/>
                    <a:pt x="5039311" y="2946400"/>
                  </a:cubicBezTo>
                  <a:cubicBezTo>
                    <a:pt x="2256176" y="2946400"/>
                    <a:pt x="943429" y="2475512"/>
                    <a:pt x="0" y="14732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5"/>
            <p:cNvSpPr/>
            <p:nvPr/>
          </p:nvSpPr>
          <p:spPr>
            <a:xfrm rot="19442282" flipV="1">
              <a:off x="9420260" y="-231078"/>
              <a:ext cx="3408591" cy="1912578"/>
            </a:xfrm>
            <a:custGeom>
              <a:avLst/>
              <a:gdLst>
                <a:gd name="connsiteX0" fmla="*/ 0 w 10078621"/>
                <a:gd name="connsiteY0" fmla="*/ 1473200 h 2946400"/>
                <a:gd name="connsiteX1" fmla="*/ 5039311 w 10078621"/>
                <a:gd name="connsiteY1" fmla="*/ 0 h 2946400"/>
                <a:gd name="connsiteX2" fmla="*/ 10078622 w 10078621"/>
                <a:gd name="connsiteY2" fmla="*/ 1473200 h 2946400"/>
                <a:gd name="connsiteX3" fmla="*/ 5039311 w 10078621"/>
                <a:gd name="connsiteY3" fmla="*/ 2946400 h 2946400"/>
                <a:gd name="connsiteX4" fmla="*/ 0 w 10078621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8622" h="2946400">
                  <a:moveTo>
                    <a:pt x="0" y="1473200"/>
                  </a:moveTo>
                  <a:cubicBezTo>
                    <a:pt x="870857" y="688603"/>
                    <a:pt x="2256176" y="0"/>
                    <a:pt x="5039311" y="0"/>
                  </a:cubicBezTo>
                  <a:cubicBezTo>
                    <a:pt x="7822446" y="0"/>
                    <a:pt x="10078622" y="659574"/>
                    <a:pt x="10078622" y="1473200"/>
                  </a:cubicBezTo>
                  <a:cubicBezTo>
                    <a:pt x="10078622" y="2286826"/>
                    <a:pt x="7822446" y="2946400"/>
                    <a:pt x="5039311" y="2946400"/>
                  </a:cubicBezTo>
                  <a:cubicBezTo>
                    <a:pt x="2256176" y="2946400"/>
                    <a:pt x="943429" y="2475512"/>
                    <a:pt x="0" y="1473200"/>
                  </a:cubicBezTo>
                  <a:close/>
                </a:path>
              </a:pathLst>
            </a:custGeom>
            <a:gradFill>
              <a:gsLst>
                <a:gs pos="0">
                  <a:srgbClr val="0070C0">
                    <a:alpha val="25000"/>
                    <a:lumMod val="50000"/>
                    <a:lumOff val="50000"/>
                  </a:srgbClr>
                </a:gs>
                <a:gs pos="100000">
                  <a:srgbClr val="00B0F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5"/>
            <p:cNvSpPr/>
            <p:nvPr/>
          </p:nvSpPr>
          <p:spPr>
            <a:xfrm rot="20989559" flipV="1">
              <a:off x="9029671" y="-548812"/>
              <a:ext cx="3732111" cy="1928769"/>
            </a:xfrm>
            <a:custGeom>
              <a:avLst/>
              <a:gdLst>
                <a:gd name="connsiteX0" fmla="*/ 0 w 10078621"/>
                <a:gd name="connsiteY0" fmla="*/ 1473200 h 2946400"/>
                <a:gd name="connsiteX1" fmla="*/ 5039311 w 10078621"/>
                <a:gd name="connsiteY1" fmla="*/ 0 h 2946400"/>
                <a:gd name="connsiteX2" fmla="*/ 10078622 w 10078621"/>
                <a:gd name="connsiteY2" fmla="*/ 1473200 h 2946400"/>
                <a:gd name="connsiteX3" fmla="*/ 5039311 w 10078621"/>
                <a:gd name="connsiteY3" fmla="*/ 2946400 h 2946400"/>
                <a:gd name="connsiteX4" fmla="*/ 0 w 10078621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  <a:gd name="connsiteX0" fmla="*/ 0 w 10078622"/>
                <a:gd name="connsiteY0" fmla="*/ 1473200 h 2946400"/>
                <a:gd name="connsiteX1" fmla="*/ 5039311 w 10078622"/>
                <a:gd name="connsiteY1" fmla="*/ 0 h 2946400"/>
                <a:gd name="connsiteX2" fmla="*/ 10078622 w 10078622"/>
                <a:gd name="connsiteY2" fmla="*/ 1473200 h 2946400"/>
                <a:gd name="connsiteX3" fmla="*/ 5039311 w 10078622"/>
                <a:gd name="connsiteY3" fmla="*/ 2946400 h 2946400"/>
                <a:gd name="connsiteX4" fmla="*/ 0 w 10078622"/>
                <a:gd name="connsiteY4" fmla="*/ 147320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8622" h="2946400">
                  <a:moveTo>
                    <a:pt x="0" y="1473200"/>
                  </a:moveTo>
                  <a:cubicBezTo>
                    <a:pt x="870857" y="688603"/>
                    <a:pt x="2256176" y="0"/>
                    <a:pt x="5039311" y="0"/>
                  </a:cubicBezTo>
                  <a:cubicBezTo>
                    <a:pt x="7822446" y="0"/>
                    <a:pt x="10078622" y="659574"/>
                    <a:pt x="10078622" y="1473200"/>
                  </a:cubicBezTo>
                  <a:cubicBezTo>
                    <a:pt x="10078622" y="2286826"/>
                    <a:pt x="7822446" y="2946400"/>
                    <a:pt x="5039311" y="2946400"/>
                  </a:cubicBezTo>
                  <a:cubicBezTo>
                    <a:pt x="2256176" y="2946400"/>
                    <a:pt x="943429" y="2475512"/>
                    <a:pt x="0" y="1473200"/>
                  </a:cubicBezTo>
                  <a:close/>
                </a:path>
              </a:pathLst>
            </a:custGeom>
            <a:gradFill>
              <a:gsLst>
                <a:gs pos="0">
                  <a:srgbClr val="0070C0">
                    <a:alpha val="25000"/>
                    <a:lumMod val="40000"/>
                    <a:lumOff val="60000"/>
                  </a:srgbClr>
                </a:gs>
                <a:gs pos="100000">
                  <a:srgbClr val="00B0F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52" y="5640035"/>
            <a:ext cx="1886305" cy="9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4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93231" y="3113670"/>
            <a:ext cx="6760569" cy="2808288"/>
          </a:xfrm>
        </p:spPr>
        <p:txBody>
          <a:bodyPr>
            <a:normAutofit/>
          </a:bodyPr>
          <a:lstStyle/>
          <a:p>
            <a:endParaRPr lang="en-US" altLang="zh-TW" sz="3600" u="sng" dirty="0">
              <a:latin typeface="+mn-ea"/>
            </a:endParaRPr>
          </a:p>
          <a:p>
            <a:pPr algn="l">
              <a:spcBef>
                <a:spcPct val="0"/>
              </a:spcBef>
            </a:pPr>
            <a:r>
              <a:rPr kumimoji="1"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若有任何建議或問題歡迎與我們連絡</a:t>
            </a:r>
          </a:p>
          <a:p>
            <a:pPr algn="l">
              <a:spcBef>
                <a:spcPct val="0"/>
              </a:spcBef>
            </a:pPr>
            <a:r>
              <a:rPr kumimoji="1"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服務電話：</a:t>
            </a:r>
            <a:r>
              <a:rPr kumimoji="1" lang="en-US" altLang="zh-TW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(04)2451-7250</a:t>
            </a:r>
            <a:r>
              <a:rPr kumimoji="1"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分機</a:t>
            </a:r>
            <a:r>
              <a:rPr kumimoji="1" lang="en-US" altLang="zh-TW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2682</a:t>
            </a:r>
          </a:p>
          <a:p>
            <a:pPr algn="l">
              <a:spcBef>
                <a:spcPct val="0"/>
              </a:spcBef>
            </a:pPr>
            <a:r>
              <a:rPr kumimoji="1"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現場諮詢：圖書館一樓流通櫃檯</a:t>
            </a:r>
          </a:p>
          <a:p>
            <a:pPr algn="l">
              <a:spcBef>
                <a:spcPct val="0"/>
              </a:spcBef>
            </a:pPr>
            <a:r>
              <a:rPr kumimoji="1" lang="en-US" altLang="zh-TW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E-mail     </a:t>
            </a:r>
            <a:r>
              <a:rPr kumimoji="1"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：</a:t>
            </a:r>
            <a:r>
              <a:rPr kumimoji="1" lang="en-US" altLang="zh-TW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library@fcu.edu.tw  </a:t>
            </a:r>
          </a:p>
        </p:txBody>
      </p:sp>
      <p:sp>
        <p:nvSpPr>
          <p:cNvPr id="34819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6347DF3B-4A35-458D-9DB9-A893685EC6CF}" type="slidenum">
              <a:rPr lang="en-US" altLang="zh-TW">
                <a:latin typeface="華康談楷體 Std W5" pitchFamily="66" charset="-120"/>
                <a:ea typeface="華康談楷體 Std W5" pitchFamily="66" charset="-120"/>
              </a:rPr>
              <a:pPr eaLnBrk="1" hangingPunct="1"/>
              <a:t>37</a:t>
            </a:fld>
            <a:endParaRPr lang="en-US" altLang="zh-TW">
              <a:latin typeface="華康談楷體 Std W5" pitchFamily="66" charset="-120"/>
              <a:ea typeface="華康談楷體 Std W5" pitchFamily="66" charset="-120"/>
            </a:endParaRPr>
          </a:p>
        </p:txBody>
      </p:sp>
      <p:sp>
        <p:nvSpPr>
          <p:cNvPr id="34821" name="矩形 5"/>
          <p:cNvSpPr>
            <a:spLocks noChangeArrowheads="1"/>
          </p:cNvSpPr>
          <p:nvPr/>
        </p:nvSpPr>
        <p:spPr bwMode="auto">
          <a:xfrm>
            <a:off x="2019708" y="924952"/>
            <a:ext cx="815258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nstantia" panose="02030602050306030303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圖書館服務時間</a:t>
            </a:r>
            <a:br>
              <a:rPr lang="zh-TW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週一至週五 </a:t>
            </a:r>
            <a:r>
              <a:rPr lang="en-US" altLang="zh-TW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08:00</a:t>
            </a:r>
            <a:r>
              <a:rPr lang="zh-TW" alt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─ </a:t>
            </a:r>
            <a:r>
              <a:rPr lang="en-US" altLang="zh-TW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21:30</a:t>
            </a:r>
            <a:br>
              <a:rPr lang="en-US" altLang="zh-TW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zh-TW" alt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週六及週日 </a:t>
            </a:r>
            <a:r>
              <a:rPr lang="en-US" altLang="zh-TW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10:00</a:t>
            </a:r>
            <a:r>
              <a:rPr lang="zh-TW" alt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─ </a:t>
            </a:r>
            <a:r>
              <a:rPr lang="en-US" altLang="zh-TW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17:00 </a:t>
            </a:r>
            <a:endParaRPr lang="zh-TW" altLang="en-US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2"/>
          <a:stretch/>
        </p:blipFill>
        <p:spPr>
          <a:xfrm>
            <a:off x="1631504" y="3523873"/>
            <a:ext cx="2628000" cy="23213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6"/>
          <a:stretch/>
        </p:blipFill>
        <p:spPr>
          <a:xfrm>
            <a:off x="7608168" y="473370"/>
            <a:ext cx="2880000" cy="23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5491" t="11823" r="28480" b="19260"/>
          <a:stretch/>
        </p:blipFill>
        <p:spPr>
          <a:xfrm>
            <a:off x="404664" y="231241"/>
            <a:ext cx="9247548" cy="639815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206322" y="5692790"/>
            <a:ext cx="1582943" cy="7842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填寫問卷</a:t>
            </a:r>
          </a:p>
        </p:txBody>
      </p:sp>
      <p:sp>
        <p:nvSpPr>
          <p:cNvPr id="14" name="矩形 13"/>
          <p:cNvSpPr/>
          <p:nvPr/>
        </p:nvSpPr>
        <p:spPr>
          <a:xfrm>
            <a:off x="9550682" y="343619"/>
            <a:ext cx="2741528" cy="19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課後問卷</a:t>
            </a:r>
            <a:r>
              <a:rPr lang="en-US" altLang="zh-TW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</a:t>
            </a:r>
            <a:endParaRPr lang="en-US" altLang="zh-TW" sz="4000" b="1" dirty="0">
              <a:solidFill>
                <a:schemeClr val="bg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322" y="4068592"/>
            <a:ext cx="1624198" cy="162419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499" y="1726701"/>
            <a:ext cx="2623652" cy="4358194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6416792">
            <a:off x="9143999" y="3940795"/>
            <a:ext cx="595516" cy="116475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5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5"/>
          <a:stretch/>
        </p:blipFill>
        <p:spPr>
          <a:xfrm>
            <a:off x="8152969" y="319067"/>
            <a:ext cx="3658461" cy="6167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B267-121F-404D-93B2-B1B67C721A09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132432" y="162370"/>
            <a:ext cx="10172700" cy="1325563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TW" altLang="en-US" sz="2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路徑</a:t>
            </a:r>
            <a:r>
              <a:rPr lang="en-US" altLang="zh-TW" sz="2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1:</a:t>
            </a:r>
            <a:br>
              <a:rPr lang="en-US" altLang="zh-TW" sz="40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800" b="1" dirty="0">
                <a:solidFill>
                  <a:srgbClr val="C42A1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整合查詢系統、電子資料庫、電子書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6397" t="11614" r="18579" b="8124"/>
          <a:stretch/>
        </p:blipFill>
        <p:spPr>
          <a:xfrm>
            <a:off x="518489" y="1386894"/>
            <a:ext cx="7345024" cy="509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4" name="直線接點 33"/>
          <p:cNvCxnSpPr/>
          <p:nvPr/>
        </p:nvCxnSpPr>
        <p:spPr>
          <a:xfrm>
            <a:off x="4067175" y="1943100"/>
            <a:ext cx="885825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l="39271" t="21263" r="39699" b="63625"/>
          <a:stretch/>
        </p:blipFill>
        <p:spPr>
          <a:xfrm>
            <a:off x="4067175" y="2056800"/>
            <a:ext cx="3741707" cy="151239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1743" t="3620" b="4096"/>
          <a:stretch/>
        </p:blipFill>
        <p:spPr>
          <a:xfrm>
            <a:off x="8501686" y="2654796"/>
            <a:ext cx="3010256" cy="1838178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4012544" y="2195513"/>
            <a:ext cx="1605741" cy="10664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57632">
            <a:off x="2999494" y="1596546"/>
            <a:ext cx="1402202" cy="1243692"/>
          </a:xfrm>
          <a:prstGeom prst="rect">
            <a:avLst/>
          </a:prstGeom>
        </p:spPr>
      </p:pic>
      <p:sp>
        <p:nvSpPr>
          <p:cNvPr id="15" name="向右箭號 14"/>
          <p:cNvSpPr/>
          <p:nvPr/>
        </p:nvSpPr>
        <p:spPr>
          <a:xfrm>
            <a:off x="7452679" y="2945135"/>
            <a:ext cx="876300" cy="737760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/>
          <a:srcRect l="22006" t="15883" r="23726" b="22264"/>
          <a:stretch/>
        </p:blipFill>
        <p:spPr>
          <a:xfrm>
            <a:off x="8501686" y="550463"/>
            <a:ext cx="3018541" cy="193525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57632">
            <a:off x="7733823" y="866087"/>
            <a:ext cx="1402202" cy="1243692"/>
          </a:xfrm>
          <a:prstGeom prst="rect">
            <a:avLst/>
          </a:prstGeom>
        </p:spPr>
      </p:pic>
      <p:sp>
        <p:nvSpPr>
          <p:cNvPr id="18" name="八角星形 17"/>
          <p:cNvSpPr/>
          <p:nvPr/>
        </p:nvSpPr>
        <p:spPr>
          <a:xfrm rot="778664">
            <a:off x="10404055" y="2353329"/>
            <a:ext cx="1342777" cy="1240230"/>
          </a:xfrm>
          <a:prstGeom prst="star8">
            <a:avLst/>
          </a:prstGeom>
          <a:solidFill>
            <a:schemeClr val="accent4"/>
          </a:solidFill>
          <a:scene3d>
            <a:camera prst="perspectiveBelow"/>
            <a:lightRig rig="threePt" dir="t"/>
          </a:scene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細明體_HKSCS" panose="02020500000000000000" pitchFamily="18" charset="-120"/>
                <a:ea typeface="細明體_HKSCS" panose="02020500000000000000" pitchFamily="18" charset="-120"/>
              </a:rPr>
              <a:t>記住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/>
          <a:srcRect l="17993" t="11823" r="24485" b="20362"/>
          <a:stretch/>
        </p:blipFill>
        <p:spPr>
          <a:xfrm>
            <a:off x="8501686" y="4589680"/>
            <a:ext cx="3010256" cy="17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B267-121F-404D-93B2-B1B67C721A09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270839" y="185416"/>
            <a:ext cx="11006762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zh-TW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電子資料庫</a:t>
            </a:r>
            <a:r>
              <a:rPr lang="en-US" altLang="zh-TW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</a:t>
            </a:r>
            <a:r>
              <a:rPr lang="en-US" altLang="zh-TW" sz="2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2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 查詢「</a:t>
            </a:r>
            <a:r>
              <a:rPr lang="en-US" altLang="zh-TW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XXX</a:t>
            </a:r>
            <a:r>
              <a:rPr lang="zh-TW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資料庫</a:t>
            </a:r>
            <a:r>
              <a:rPr lang="zh-TW" altLang="en-US" sz="2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」，指某個資料庫平台。</a:t>
            </a:r>
            <a:endParaRPr lang="zh-TW" altLang="en-US" sz="4000" b="1" dirty="0">
              <a:solidFill>
                <a:srgbClr val="C42A1E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/>
          <a:srcRect l="39271" t="21263" r="39699" b="63625"/>
          <a:stretch/>
        </p:blipFill>
        <p:spPr>
          <a:xfrm>
            <a:off x="632788" y="2483926"/>
            <a:ext cx="4063036" cy="1642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圓角矩形 5"/>
          <p:cNvSpPr/>
          <p:nvPr/>
        </p:nvSpPr>
        <p:spPr>
          <a:xfrm>
            <a:off x="632788" y="3207724"/>
            <a:ext cx="1333500" cy="28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8279" t="16103" r="25653" b="5223"/>
          <a:stretch/>
        </p:blipFill>
        <p:spPr>
          <a:xfrm>
            <a:off x="5084290" y="1833122"/>
            <a:ext cx="6193310" cy="4888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圓角矩形 21"/>
          <p:cNvSpPr/>
          <p:nvPr/>
        </p:nvSpPr>
        <p:spPr>
          <a:xfrm>
            <a:off x="6470177" y="2447925"/>
            <a:ext cx="921223" cy="1714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2" name="群組 41"/>
          <p:cNvGrpSpPr/>
          <p:nvPr/>
        </p:nvGrpSpPr>
        <p:grpSpPr>
          <a:xfrm>
            <a:off x="518488" y="2670816"/>
            <a:ext cx="6872912" cy="3101334"/>
            <a:chOff x="518488" y="2670816"/>
            <a:chExt cx="6872912" cy="3101334"/>
          </a:xfrm>
        </p:grpSpPr>
        <p:sp>
          <p:nvSpPr>
            <p:cNvPr id="23" name="圓角矩形 22"/>
            <p:cNvSpPr/>
            <p:nvPr/>
          </p:nvSpPr>
          <p:spPr>
            <a:xfrm>
              <a:off x="632788" y="3495676"/>
              <a:ext cx="1333500" cy="287849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6483840" y="2670816"/>
              <a:ext cx="907560" cy="300984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流程圖: 程序 20"/>
            <p:cNvSpPr/>
            <p:nvPr/>
          </p:nvSpPr>
          <p:spPr>
            <a:xfrm>
              <a:off x="518488" y="4559488"/>
              <a:ext cx="4177336" cy="1212662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  <a:sym typeface="Wingdings" panose="05000000000000000000" pitchFamily="2" charset="2"/>
                </a:rPr>
                <a:t>電子書</a:t>
              </a:r>
              <a:r>
                <a:rPr lang="zh-TW" alt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TW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  <a:sym typeface="Wingdings" panose="05000000000000000000" pitchFamily="2" charset="2"/>
                </a:rPr>
                <a:t> </a:t>
              </a:r>
              <a:r>
                <a:rPr lang="zh-TW" altLang="en-US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  <a:sym typeface="Wingdings" panose="05000000000000000000" pitchFamily="2" charset="2"/>
                </a:rPr>
                <a:t>查詢「</a:t>
              </a:r>
              <a:r>
                <a:rPr lang="zh-TW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  <a:sym typeface="Wingdings" panose="05000000000000000000" pitchFamily="2" charset="2"/>
                </a:rPr>
                <a:t>書名</a:t>
              </a:r>
              <a:r>
                <a:rPr lang="zh-TW" altLang="en-US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  <a:sym typeface="Wingdings" panose="05000000000000000000" pitchFamily="2" charset="2"/>
                </a:rPr>
                <a:t>」，指某一筆電子書。</a:t>
              </a:r>
              <a:endParaRPr lang="zh-TW" altLang="en-US" sz="2400" dirty="0"/>
            </a:p>
          </p:txBody>
        </p:sp>
        <p:cxnSp>
          <p:nvCxnSpPr>
            <p:cNvPr id="26" name="直線單箭頭接點 25"/>
            <p:cNvCxnSpPr/>
            <p:nvPr/>
          </p:nvCxnSpPr>
          <p:spPr>
            <a:xfrm flipV="1">
              <a:off x="1152525" y="3876675"/>
              <a:ext cx="0" cy="682813"/>
            </a:xfrm>
            <a:prstGeom prst="straightConnector1">
              <a:avLst/>
            </a:prstGeom>
            <a:ln w="38100">
              <a:solidFill>
                <a:srgbClr val="9DE36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 flipV="1">
              <a:off x="1152525" y="3048001"/>
              <a:ext cx="5191125" cy="1511487"/>
            </a:xfrm>
            <a:prstGeom prst="straightConnector1">
              <a:avLst/>
            </a:prstGeom>
            <a:ln w="38100">
              <a:solidFill>
                <a:srgbClr val="9DE367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1" name="直線單箭頭接點 30"/>
          <p:cNvCxnSpPr/>
          <p:nvPr/>
        </p:nvCxnSpPr>
        <p:spPr>
          <a:xfrm flipH="1">
            <a:off x="2144156" y="1510979"/>
            <a:ext cx="4894819" cy="1671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7038975" y="1510979"/>
            <a:ext cx="16990" cy="886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6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666440"/>
            <a:ext cx="12192000" cy="519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329574" y="268423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資料庫：</a:t>
            </a:r>
            <a:b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HyRead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ebook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電子書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電子雜誌 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(16000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3333" t="30836" r="35196" b="7642"/>
          <a:stretch/>
        </p:blipFill>
        <p:spPr>
          <a:xfrm>
            <a:off x="413239" y="1999616"/>
            <a:ext cx="6612234" cy="47053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974" y="1846544"/>
            <a:ext cx="5483865" cy="2492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6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3333" t="25032" r="27981" b="7642"/>
          <a:stretch/>
        </p:blipFill>
        <p:spPr>
          <a:xfrm>
            <a:off x="131016" y="151388"/>
            <a:ext cx="9882228" cy="6555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橢圓 7"/>
          <p:cNvSpPr/>
          <p:nvPr/>
        </p:nvSpPr>
        <p:spPr>
          <a:xfrm>
            <a:off x="406400" y="1546578"/>
            <a:ext cx="428978" cy="40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1" name="橢圓 10"/>
          <p:cNvSpPr/>
          <p:nvPr/>
        </p:nvSpPr>
        <p:spPr>
          <a:xfrm>
            <a:off x="896273" y="1857023"/>
            <a:ext cx="428978" cy="406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2" name="橢圓 11"/>
          <p:cNvSpPr/>
          <p:nvPr/>
        </p:nvSpPr>
        <p:spPr>
          <a:xfrm>
            <a:off x="406400" y="5700890"/>
            <a:ext cx="428978" cy="406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3" name="向左箭號圖說文字 2"/>
          <p:cNvSpPr/>
          <p:nvPr/>
        </p:nvSpPr>
        <p:spPr>
          <a:xfrm>
            <a:off x="7287491" y="1367496"/>
            <a:ext cx="4664364" cy="48952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6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b="1" dirty="0"/>
              <a:t>可適用於 </a:t>
            </a:r>
            <a:r>
              <a:rPr lang="en-US" altLang="zh-TW" b="1" dirty="0"/>
              <a:t>PC</a:t>
            </a:r>
            <a:r>
              <a:rPr lang="zh-TW" altLang="en-US" b="1" dirty="0"/>
              <a:t>、</a:t>
            </a:r>
            <a:r>
              <a:rPr lang="en-US" altLang="zh-TW" b="1" dirty="0"/>
              <a:t>iPad</a:t>
            </a:r>
            <a:r>
              <a:rPr lang="zh-TW" altLang="en-US" b="1" dirty="0"/>
              <a:t>、手機</a:t>
            </a:r>
          </a:p>
        </p:txBody>
      </p:sp>
      <p:sp>
        <p:nvSpPr>
          <p:cNvPr id="9" name="向左箭號圖說文字 8"/>
          <p:cNvSpPr/>
          <p:nvPr/>
        </p:nvSpPr>
        <p:spPr>
          <a:xfrm>
            <a:off x="7287491" y="2030989"/>
            <a:ext cx="4664364" cy="48952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81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b="1" dirty="0"/>
              <a:t>很重要！提醒與注意事項說明</a:t>
            </a:r>
          </a:p>
        </p:txBody>
      </p:sp>
      <p:sp>
        <p:nvSpPr>
          <p:cNvPr id="13" name="向左箭號圖說文字 12"/>
          <p:cNvSpPr/>
          <p:nvPr/>
        </p:nvSpPr>
        <p:spPr>
          <a:xfrm>
            <a:off x="7287491" y="5414563"/>
            <a:ext cx="4664364" cy="48952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8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b="1" dirty="0"/>
              <a:t>參閱使用手冊、行動載具設定說明</a:t>
            </a:r>
            <a:endParaRPr lang="en-US" altLang="zh-TW" b="1" dirty="0"/>
          </a:p>
        </p:txBody>
      </p:sp>
      <p:sp>
        <p:nvSpPr>
          <p:cNvPr id="15" name="橢圓 14"/>
          <p:cNvSpPr/>
          <p:nvPr/>
        </p:nvSpPr>
        <p:spPr>
          <a:xfrm>
            <a:off x="896273" y="708636"/>
            <a:ext cx="428978" cy="406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16" name="向左箭號圖說文字 15"/>
          <p:cNvSpPr/>
          <p:nvPr/>
        </p:nvSpPr>
        <p:spPr>
          <a:xfrm>
            <a:off x="4955309" y="704003"/>
            <a:ext cx="4664364" cy="48952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81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b="1" dirty="0"/>
              <a:t>點擊網址，連線進入資料庫平台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212436" y="162200"/>
            <a:ext cx="3611419" cy="39504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以</a:t>
            </a:r>
            <a:r>
              <a:rPr lang="en-US" altLang="zh-TW" b="1" dirty="0" err="1"/>
              <a:t>HyRead</a:t>
            </a:r>
            <a:r>
              <a:rPr lang="en-US" altLang="zh-TW" b="1" dirty="0"/>
              <a:t> </a:t>
            </a:r>
            <a:r>
              <a:rPr lang="en-US" altLang="zh-TW" b="1" dirty="0" err="1"/>
              <a:t>ebook</a:t>
            </a:r>
            <a:r>
              <a:rPr lang="zh-TW" altLang="en-US" b="1" dirty="0"/>
              <a:t>示範說明</a:t>
            </a:r>
          </a:p>
        </p:txBody>
      </p:sp>
    </p:spTree>
    <p:extLst>
      <p:ext uri="{BB962C8B-B14F-4D97-AF65-F5344CB8AC3E}">
        <p14:creationId xmlns:p14="http://schemas.microsoft.com/office/powerpoint/2010/main" val="19952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3" grpId="0" animBg="1"/>
      <p:bldP spid="9" grpId="0" animBg="1"/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14" t="14271" r="1282" b="10365"/>
          <a:stretch/>
        </p:blipFill>
        <p:spPr>
          <a:xfrm>
            <a:off x="109086" y="1337913"/>
            <a:ext cx="11973827" cy="516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l="805" t="18832" r="24515" b="9030"/>
          <a:stretch/>
        </p:blipFill>
        <p:spPr>
          <a:xfrm>
            <a:off x="7170821" y="1045712"/>
            <a:ext cx="4649362" cy="2876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4"/>
          <a:srcRect l="35869" t="30621" r="35869" b="38363"/>
          <a:stretch/>
        </p:blipFill>
        <p:spPr>
          <a:xfrm>
            <a:off x="2899442" y="1170842"/>
            <a:ext cx="2541597" cy="1568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0" name="群組 39"/>
          <p:cNvGrpSpPr/>
          <p:nvPr/>
        </p:nvGrpSpPr>
        <p:grpSpPr>
          <a:xfrm>
            <a:off x="6150548" y="433137"/>
            <a:ext cx="5611523" cy="750770"/>
            <a:chOff x="6150548" y="433137"/>
            <a:chExt cx="5611523" cy="750770"/>
          </a:xfrm>
        </p:grpSpPr>
        <p:sp>
          <p:nvSpPr>
            <p:cNvPr id="33" name="矩形 32"/>
            <p:cNvSpPr/>
            <p:nvPr/>
          </p:nvSpPr>
          <p:spPr>
            <a:xfrm>
              <a:off x="7170820" y="433137"/>
              <a:ext cx="4591251" cy="53901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="1" dirty="0"/>
                <a:t>閱讀軟體下載 </a:t>
              </a:r>
              <a:r>
                <a:rPr lang="en-US" altLang="zh-TW" b="1" dirty="0">
                  <a:solidFill>
                    <a:schemeClr val="tx1"/>
                  </a:solidFill>
                </a:rPr>
                <a:t>(</a:t>
              </a:r>
              <a:r>
                <a:rPr lang="zh-TW" altLang="en-US" b="1" dirty="0">
                  <a:solidFill>
                    <a:schemeClr val="tx1"/>
                  </a:solidFill>
                </a:rPr>
                <a:t>第</a:t>
              </a:r>
              <a:r>
                <a:rPr lang="en-US" altLang="zh-TW" b="1" dirty="0">
                  <a:solidFill>
                    <a:schemeClr val="tx1"/>
                  </a:solidFill>
                </a:rPr>
                <a:t>1</a:t>
              </a:r>
              <a:r>
                <a:rPr lang="zh-TW" altLang="en-US" b="1" dirty="0">
                  <a:solidFill>
                    <a:schemeClr val="tx1"/>
                  </a:solidFill>
                </a:rPr>
                <a:t>次使用的載具要下載安裝</a:t>
              </a:r>
              <a:r>
                <a:rPr lang="en-US" altLang="zh-TW" b="1" dirty="0">
                  <a:solidFill>
                    <a:schemeClr val="tx1"/>
                  </a:solidFill>
                </a:rPr>
                <a:t>)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肘形接點 34"/>
            <p:cNvCxnSpPr>
              <a:stCxn id="33" idx="1"/>
            </p:cNvCxnSpPr>
            <p:nvPr/>
          </p:nvCxnSpPr>
          <p:spPr>
            <a:xfrm rot="10800000" flipV="1">
              <a:off x="6150548" y="702645"/>
              <a:ext cx="1020273" cy="481262"/>
            </a:xfrm>
            <a:prstGeom prst="bentConnector3">
              <a:avLst>
                <a:gd name="adj1" fmla="val 100944"/>
              </a:avLst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群組 54"/>
          <p:cNvGrpSpPr/>
          <p:nvPr/>
        </p:nvGrpSpPr>
        <p:grpSpPr>
          <a:xfrm>
            <a:off x="145984" y="454793"/>
            <a:ext cx="5574632" cy="844613"/>
            <a:chOff x="145984" y="454793"/>
            <a:chExt cx="5574632" cy="844613"/>
          </a:xfrm>
        </p:grpSpPr>
        <p:cxnSp>
          <p:nvCxnSpPr>
            <p:cNvPr id="42" name="肘形接點 41"/>
            <p:cNvCxnSpPr/>
            <p:nvPr/>
          </p:nvCxnSpPr>
          <p:spPr>
            <a:xfrm>
              <a:off x="5098455" y="721894"/>
              <a:ext cx="622161" cy="577512"/>
            </a:xfrm>
            <a:prstGeom prst="bentConnector3">
              <a:avLst>
                <a:gd name="adj1" fmla="val 99506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145984" y="454793"/>
              <a:ext cx="5056471" cy="7291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b="1" dirty="0">
                  <a:solidFill>
                    <a:srgbClr val="FFFF00"/>
                  </a:solidFill>
                </a:rPr>
                <a:t>務必登入</a:t>
              </a:r>
              <a:r>
                <a:rPr lang="en-US" altLang="zh-TW" sz="2400" b="1" dirty="0">
                  <a:solidFill>
                    <a:srgbClr val="FFFF00"/>
                  </a:solidFill>
                </a:rPr>
                <a:t>NID</a:t>
              </a:r>
              <a:r>
                <a:rPr lang="zh-TW" altLang="en-US" sz="2400" b="1" dirty="0">
                  <a:solidFill>
                    <a:srgbClr val="FFFF00"/>
                  </a:solidFill>
                </a:rPr>
                <a:t>帳密</a:t>
              </a:r>
              <a:endParaRPr lang="en-US" altLang="zh-TW" b="1" dirty="0">
                <a:solidFill>
                  <a:srgbClr val="FFFF00"/>
                </a:solidFill>
              </a:endParaRPr>
            </a:p>
            <a:p>
              <a:r>
                <a:rPr lang="zh-TW" altLang="en-US" b="1" dirty="0"/>
                <a:t>驗證成功可正常使用資料庫</a:t>
              </a:r>
            </a:p>
          </p:txBody>
        </p:sp>
      </p:grpSp>
      <p:grpSp>
        <p:nvGrpSpPr>
          <p:cNvPr id="63" name="群組 62"/>
          <p:cNvGrpSpPr/>
          <p:nvPr/>
        </p:nvGrpSpPr>
        <p:grpSpPr>
          <a:xfrm>
            <a:off x="2666198" y="1748354"/>
            <a:ext cx="4132808" cy="2063311"/>
            <a:chOff x="2666198" y="1748354"/>
            <a:chExt cx="4132808" cy="2063311"/>
          </a:xfrm>
        </p:grpSpPr>
        <p:cxnSp>
          <p:nvCxnSpPr>
            <p:cNvPr id="59" name="肘形接點 58"/>
            <p:cNvCxnSpPr/>
            <p:nvPr/>
          </p:nvCxnSpPr>
          <p:spPr>
            <a:xfrm rot="5400000" flipH="1" flipV="1">
              <a:off x="5367352" y="2134062"/>
              <a:ext cx="1817362" cy="1045946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0" name="矩形 59"/>
            <p:cNvSpPr/>
            <p:nvPr/>
          </p:nvSpPr>
          <p:spPr>
            <a:xfrm>
              <a:off x="2666198" y="3127692"/>
              <a:ext cx="3728324" cy="68397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 err="1"/>
                <a:t>HyRead</a:t>
              </a:r>
              <a:r>
                <a:rPr lang="en-US" altLang="zh-TW" b="1" dirty="0"/>
                <a:t> eBook </a:t>
              </a:r>
              <a:r>
                <a:rPr lang="zh-TW" altLang="en-US" b="1" dirty="0"/>
                <a:t>借閱規則 </a:t>
              </a:r>
              <a:r>
                <a:rPr lang="en-US" altLang="zh-TW" b="1" dirty="0"/>
                <a:t>/ </a:t>
              </a:r>
              <a:r>
                <a:rPr lang="zh-TW" altLang="en-US" b="1" dirty="0"/>
                <a:t>使用手冊</a:t>
              </a:r>
            </a:p>
          </p:txBody>
        </p:sp>
      </p:grpSp>
      <p:sp>
        <p:nvSpPr>
          <p:cNvPr id="15" name="圓角矩形 14"/>
          <p:cNvSpPr/>
          <p:nvPr/>
        </p:nvSpPr>
        <p:spPr>
          <a:xfrm>
            <a:off x="0" y="0"/>
            <a:ext cx="3611419" cy="39504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以</a:t>
            </a:r>
            <a:r>
              <a:rPr lang="en-US" altLang="zh-TW" b="1" dirty="0" err="1"/>
              <a:t>HyRead</a:t>
            </a:r>
            <a:r>
              <a:rPr lang="en-US" altLang="zh-TW" b="1" dirty="0"/>
              <a:t> </a:t>
            </a:r>
            <a:r>
              <a:rPr lang="en-US" altLang="zh-TW" b="1" dirty="0" err="1"/>
              <a:t>ebook</a:t>
            </a:r>
            <a:r>
              <a:rPr lang="zh-TW" altLang="en-US" b="1" dirty="0"/>
              <a:t>示範說明</a:t>
            </a:r>
          </a:p>
        </p:txBody>
      </p:sp>
    </p:spTree>
    <p:extLst>
      <p:ext uri="{BB962C8B-B14F-4D97-AF65-F5344CB8AC3E}">
        <p14:creationId xmlns:p14="http://schemas.microsoft.com/office/powerpoint/2010/main" val="18092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727" t="14341" r="1542" b="10855"/>
          <a:stretch/>
        </p:blipFill>
        <p:spPr>
          <a:xfrm>
            <a:off x="168820" y="1299410"/>
            <a:ext cx="11916075" cy="51302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9882" y="2483318"/>
            <a:ext cx="10963175" cy="4523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57632">
            <a:off x="5136303" y="1712049"/>
            <a:ext cx="1402202" cy="1243692"/>
          </a:xfrm>
          <a:prstGeom prst="rect">
            <a:avLst/>
          </a:prstGeom>
        </p:spPr>
      </p:pic>
      <p:sp>
        <p:nvSpPr>
          <p:cNvPr id="3" name="矩形圖說文字 2"/>
          <p:cNvSpPr/>
          <p:nvPr/>
        </p:nvSpPr>
        <p:spPr>
          <a:xfrm>
            <a:off x="259883" y="202132"/>
            <a:ext cx="2897204" cy="981777"/>
          </a:xfrm>
          <a:prstGeom prst="wedgeRectCallout">
            <a:avLst>
              <a:gd name="adj1" fmla="val -29371"/>
              <a:gd name="adj2" fmla="val 18210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err="1"/>
              <a:t>HyRead</a:t>
            </a:r>
            <a:r>
              <a:rPr lang="en-US" altLang="zh-TW" b="1" dirty="0"/>
              <a:t> eBook </a:t>
            </a:r>
            <a:r>
              <a:rPr lang="zh-TW" altLang="en-US" b="1" dirty="0"/>
              <a:t>的</a:t>
            </a:r>
            <a:endParaRPr lang="en-US" altLang="zh-TW" b="1" dirty="0"/>
          </a:p>
          <a:p>
            <a:pPr algn="ctr"/>
            <a:r>
              <a:rPr lang="zh-TW" altLang="en-US" b="1" dirty="0"/>
              <a:t>主題分類　與　次分類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57632">
            <a:off x="6284100" y="1927924"/>
            <a:ext cx="1252358" cy="111078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688" t="19395" r="10909" b="9173"/>
          <a:stretch/>
        </p:blipFill>
        <p:spPr>
          <a:xfrm>
            <a:off x="5964140" y="3286125"/>
            <a:ext cx="6208810" cy="2821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圓角矩形 7"/>
          <p:cNvSpPr/>
          <p:nvPr/>
        </p:nvSpPr>
        <p:spPr>
          <a:xfrm>
            <a:off x="5964140" y="4254366"/>
            <a:ext cx="750421" cy="185374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下箭號圖說文字 10"/>
          <p:cNvSpPr/>
          <p:nvPr/>
        </p:nvSpPr>
        <p:spPr>
          <a:xfrm>
            <a:off x="3469382" y="237928"/>
            <a:ext cx="2657475" cy="98177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確認是登入狀態</a:t>
            </a:r>
          </a:p>
        </p:txBody>
      </p:sp>
    </p:spTree>
    <p:extLst>
      <p:ext uri="{BB962C8B-B14F-4D97-AF65-F5344CB8AC3E}">
        <p14:creationId xmlns:p14="http://schemas.microsoft.com/office/powerpoint/2010/main" val="21540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3226</TotalTime>
  <Words>846</Words>
  <Application>Microsoft Office PowerPoint</Application>
  <PresentationFormat>寬螢幕</PresentationFormat>
  <Paragraphs>113</Paragraphs>
  <Slides>38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Office 佈景主題</vt:lpstr>
      <vt:lpstr>閱讀中文電子書很可以</vt:lpstr>
      <vt:lpstr>學習目標</vt:lpstr>
      <vt:lpstr>PowerPoint 簡報</vt:lpstr>
      <vt:lpstr>路徑1: 整合查詢系統、電子資料庫、電子書</vt:lpstr>
      <vt:lpstr>電子資料庫/資料庫 查詢「XXX資料庫」，指某個資料庫平台。</vt:lpstr>
      <vt:lpstr>資料庫： HyRead ebook電子書/電子雜誌 (16000種)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資料庫： iRead eBooks華藝電子書 (10000種)</vt:lpstr>
      <vt:lpstr>資料庫： 中華數字書苑 (68000種)</vt:lpstr>
      <vt:lpstr>資料庫： UDN讀書館電子書庫 (5900種)</vt:lpstr>
      <vt:lpstr>資料庫： Library &amp; Book中文電子書 (700種)</vt:lpstr>
      <vt:lpstr>資料庫： 滙雅書世界 (280種)</vt:lpstr>
      <vt:lpstr>資料庫： McGraw-Hill Education (280種) </vt:lpstr>
      <vt:lpstr>資料庫： PUBU電子書城 考試用書 (43種)</vt:lpstr>
      <vt:lpstr>資料庫： IG Library (培生中文電子書 51種)</vt:lpstr>
      <vt:lpstr>電子資源合理使用注意事項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人社資源館藏介紹</dc:title>
  <dc:creator>user</dc:creator>
  <cp:lastModifiedBy>陳新蓉</cp:lastModifiedBy>
  <cp:revision>638</cp:revision>
  <dcterms:created xsi:type="dcterms:W3CDTF">2020-08-26T08:21:44Z</dcterms:created>
  <dcterms:modified xsi:type="dcterms:W3CDTF">2021-05-10T07:42:21Z</dcterms:modified>
</cp:coreProperties>
</file>