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4" r:id="rId1"/>
  </p:sldMasterIdLst>
  <p:notesMasterIdLst>
    <p:notesMasterId r:id="rId84"/>
  </p:notesMasterIdLst>
  <p:handoutMasterIdLst>
    <p:handoutMasterId r:id="rId85"/>
  </p:handoutMasterIdLst>
  <p:sldIdLst>
    <p:sldId id="5454" r:id="rId2"/>
    <p:sldId id="5456" r:id="rId3"/>
    <p:sldId id="5446" r:id="rId4"/>
    <p:sldId id="5440" r:id="rId5"/>
    <p:sldId id="5442" r:id="rId6"/>
    <p:sldId id="5443" r:id="rId7"/>
    <p:sldId id="5444" r:id="rId8"/>
    <p:sldId id="5445" r:id="rId9"/>
    <p:sldId id="5447" r:id="rId10"/>
    <p:sldId id="5448" r:id="rId11"/>
    <p:sldId id="5449" r:id="rId12"/>
    <p:sldId id="5427" r:id="rId13"/>
    <p:sldId id="5428" r:id="rId14"/>
    <p:sldId id="5439" r:id="rId15"/>
    <p:sldId id="5429" r:id="rId16"/>
    <p:sldId id="5437" r:id="rId17"/>
    <p:sldId id="5438" r:id="rId18"/>
    <p:sldId id="5430" r:id="rId19"/>
    <p:sldId id="5436" r:id="rId20"/>
    <p:sldId id="5431" r:id="rId21"/>
    <p:sldId id="5432" r:id="rId22"/>
    <p:sldId id="5396" r:id="rId23"/>
    <p:sldId id="5399" r:id="rId24"/>
    <p:sldId id="5359" r:id="rId25"/>
    <p:sldId id="5400" r:id="rId26"/>
    <p:sldId id="5401" r:id="rId27"/>
    <p:sldId id="5402" r:id="rId28"/>
    <p:sldId id="5403" r:id="rId29"/>
    <p:sldId id="5404" r:id="rId30"/>
    <p:sldId id="5405" r:id="rId31"/>
    <p:sldId id="5406" r:id="rId32"/>
    <p:sldId id="5407" r:id="rId33"/>
    <p:sldId id="5408" r:id="rId34"/>
    <p:sldId id="5415" r:id="rId35"/>
    <p:sldId id="5409" r:id="rId36"/>
    <p:sldId id="5411" r:id="rId37"/>
    <p:sldId id="5413" r:id="rId38"/>
    <p:sldId id="5450" r:id="rId39"/>
    <p:sldId id="5451" r:id="rId40"/>
    <p:sldId id="5392" r:id="rId41"/>
    <p:sldId id="5393" r:id="rId42"/>
    <p:sldId id="5394" r:id="rId43"/>
    <p:sldId id="5395" r:id="rId44"/>
    <p:sldId id="5387" r:id="rId45"/>
    <p:sldId id="5388" r:id="rId46"/>
    <p:sldId id="5452" r:id="rId47"/>
    <p:sldId id="5183" r:id="rId48"/>
    <p:sldId id="5189" r:id="rId49"/>
    <p:sldId id="5381" r:id="rId50"/>
    <p:sldId id="5184" r:id="rId51"/>
    <p:sldId id="5185" r:id="rId52"/>
    <p:sldId id="5186" r:id="rId53"/>
    <p:sldId id="5187" r:id="rId54"/>
    <p:sldId id="5188" r:id="rId55"/>
    <p:sldId id="5371" r:id="rId56"/>
    <p:sldId id="5398" r:id="rId57"/>
    <p:sldId id="5455" r:id="rId58"/>
    <p:sldId id="5453" r:id="rId59"/>
    <p:sldId id="915" r:id="rId60"/>
    <p:sldId id="913" r:id="rId61"/>
    <p:sldId id="914" r:id="rId62"/>
    <p:sldId id="5364" r:id="rId63"/>
    <p:sldId id="5367" r:id="rId64"/>
    <p:sldId id="5368" r:id="rId65"/>
    <p:sldId id="5191" r:id="rId66"/>
    <p:sldId id="5416" r:id="rId67"/>
    <p:sldId id="5417" r:id="rId68"/>
    <p:sldId id="5418" r:id="rId69"/>
    <p:sldId id="5192" r:id="rId70"/>
    <p:sldId id="5424" r:id="rId71"/>
    <p:sldId id="5457" r:id="rId72"/>
    <p:sldId id="5425" r:id="rId73"/>
    <p:sldId id="5419" r:id="rId74"/>
    <p:sldId id="5420" r:id="rId75"/>
    <p:sldId id="5421" r:id="rId76"/>
    <p:sldId id="5422" r:id="rId77"/>
    <p:sldId id="5423" r:id="rId78"/>
    <p:sldId id="932" r:id="rId79"/>
    <p:sldId id="933" r:id="rId80"/>
    <p:sldId id="5458" r:id="rId81"/>
    <p:sldId id="5459" r:id="rId82"/>
    <p:sldId id="467" r:id="rId83"/>
  </p:sldIdLst>
  <p:sldSz cx="12192000" cy="6858000"/>
  <p:notesSz cx="7099300" cy="10234613"/>
  <p:defaultTextStyle>
    <a:defPPr>
      <a:defRPr lang="zh-TW"/>
    </a:defPPr>
    <a:lvl1pPr algn="l" rtl="0" fontAlgn="base">
      <a:spcBef>
        <a:spcPct val="0"/>
      </a:spcBef>
      <a:spcAft>
        <a:spcPct val="0"/>
      </a:spcAft>
      <a:defRPr sz="2000" b="1" kern="1200">
        <a:solidFill>
          <a:srgbClr val="008080"/>
        </a:solidFill>
        <a:latin typeface="Verdana" pitchFamily="34" charset="0"/>
        <a:ea typeface="微軟正黑體" pitchFamily="34" charset="-120"/>
        <a:cs typeface="+mn-cs"/>
      </a:defRPr>
    </a:lvl1pPr>
    <a:lvl2pPr marL="457200" algn="l" rtl="0" fontAlgn="base">
      <a:spcBef>
        <a:spcPct val="0"/>
      </a:spcBef>
      <a:spcAft>
        <a:spcPct val="0"/>
      </a:spcAft>
      <a:defRPr sz="2000" b="1" kern="1200">
        <a:solidFill>
          <a:srgbClr val="008080"/>
        </a:solidFill>
        <a:latin typeface="Verdana" pitchFamily="34" charset="0"/>
        <a:ea typeface="微軟正黑體" pitchFamily="34" charset="-120"/>
        <a:cs typeface="+mn-cs"/>
      </a:defRPr>
    </a:lvl2pPr>
    <a:lvl3pPr marL="914400" algn="l" rtl="0" fontAlgn="base">
      <a:spcBef>
        <a:spcPct val="0"/>
      </a:spcBef>
      <a:spcAft>
        <a:spcPct val="0"/>
      </a:spcAft>
      <a:defRPr sz="2000" b="1" kern="1200">
        <a:solidFill>
          <a:srgbClr val="008080"/>
        </a:solidFill>
        <a:latin typeface="Verdana" pitchFamily="34" charset="0"/>
        <a:ea typeface="微軟正黑體" pitchFamily="34" charset="-120"/>
        <a:cs typeface="+mn-cs"/>
      </a:defRPr>
    </a:lvl3pPr>
    <a:lvl4pPr marL="1371600" algn="l" rtl="0" fontAlgn="base">
      <a:spcBef>
        <a:spcPct val="0"/>
      </a:spcBef>
      <a:spcAft>
        <a:spcPct val="0"/>
      </a:spcAft>
      <a:defRPr sz="2000" b="1" kern="1200">
        <a:solidFill>
          <a:srgbClr val="008080"/>
        </a:solidFill>
        <a:latin typeface="Verdana" pitchFamily="34" charset="0"/>
        <a:ea typeface="微軟正黑體" pitchFamily="34" charset="-120"/>
        <a:cs typeface="+mn-cs"/>
      </a:defRPr>
    </a:lvl4pPr>
    <a:lvl5pPr marL="1828800" algn="l" rtl="0" fontAlgn="base">
      <a:spcBef>
        <a:spcPct val="0"/>
      </a:spcBef>
      <a:spcAft>
        <a:spcPct val="0"/>
      </a:spcAft>
      <a:defRPr sz="2000" b="1" kern="1200">
        <a:solidFill>
          <a:srgbClr val="008080"/>
        </a:solidFill>
        <a:latin typeface="Verdana" pitchFamily="34" charset="0"/>
        <a:ea typeface="微軟正黑體" pitchFamily="34" charset="-120"/>
        <a:cs typeface="+mn-cs"/>
      </a:defRPr>
    </a:lvl5pPr>
    <a:lvl6pPr marL="2286000" algn="l" defTabSz="914400" rtl="0" eaLnBrk="1" latinLnBrk="0" hangingPunct="1">
      <a:defRPr sz="2000" b="1" kern="1200">
        <a:solidFill>
          <a:srgbClr val="008080"/>
        </a:solidFill>
        <a:latin typeface="Verdana" pitchFamily="34" charset="0"/>
        <a:ea typeface="微軟正黑體" pitchFamily="34" charset="-120"/>
        <a:cs typeface="+mn-cs"/>
      </a:defRPr>
    </a:lvl6pPr>
    <a:lvl7pPr marL="2743200" algn="l" defTabSz="914400" rtl="0" eaLnBrk="1" latinLnBrk="0" hangingPunct="1">
      <a:defRPr sz="2000" b="1" kern="1200">
        <a:solidFill>
          <a:srgbClr val="008080"/>
        </a:solidFill>
        <a:latin typeface="Verdana" pitchFamily="34" charset="0"/>
        <a:ea typeface="微軟正黑體" pitchFamily="34" charset="-120"/>
        <a:cs typeface="+mn-cs"/>
      </a:defRPr>
    </a:lvl7pPr>
    <a:lvl8pPr marL="3200400" algn="l" defTabSz="914400" rtl="0" eaLnBrk="1" latinLnBrk="0" hangingPunct="1">
      <a:defRPr sz="2000" b="1" kern="1200">
        <a:solidFill>
          <a:srgbClr val="008080"/>
        </a:solidFill>
        <a:latin typeface="Verdana" pitchFamily="34" charset="0"/>
        <a:ea typeface="微軟正黑體" pitchFamily="34" charset="-120"/>
        <a:cs typeface="+mn-cs"/>
      </a:defRPr>
    </a:lvl8pPr>
    <a:lvl9pPr marL="3657600" algn="l" defTabSz="914400" rtl="0" eaLnBrk="1" latinLnBrk="0" hangingPunct="1">
      <a:defRPr sz="2000" b="1" kern="1200">
        <a:solidFill>
          <a:srgbClr val="008080"/>
        </a:solidFill>
        <a:latin typeface="Verdana" pitchFamily="34" charset="0"/>
        <a:ea typeface="微軟正黑體" pitchFamily="34" charset="-120"/>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CC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813" autoAdjust="0"/>
    <p:restoredTop sz="92317" autoAdjust="0"/>
  </p:normalViewPr>
  <p:slideViewPr>
    <p:cSldViewPr>
      <p:cViewPr varScale="1">
        <p:scale>
          <a:sx n="92" d="100"/>
          <a:sy n="92" d="100"/>
        </p:scale>
        <p:origin x="81" y="81"/>
      </p:cViewPr>
      <p:guideLst>
        <p:guide orient="horz" pos="2160"/>
        <p:guide pos="3840"/>
      </p:guideLst>
    </p:cSldViewPr>
  </p:slideViewPr>
  <p:notesTextViewPr>
    <p:cViewPr>
      <p:scale>
        <a:sx n="100" d="100"/>
        <a:sy n="100" d="100"/>
      </p:scale>
      <p:origin x="0" y="0"/>
    </p:cViewPr>
  </p:notesTextViewPr>
  <p:sorterViewPr>
    <p:cViewPr varScale="1">
      <p:scale>
        <a:sx n="1" d="1"/>
        <a:sy n="1" d="1"/>
      </p:scale>
      <p:origin x="0" y="-9786"/>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notesMaster" Target="notesMasters/notesMaster1.xml"/><Relationship Id="rId89"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9618" name="Rectangle 2"/>
          <p:cNvSpPr>
            <a:spLocks noGrp="1" noChangeArrowheads="1"/>
          </p:cNvSpPr>
          <p:nvPr>
            <p:ph type="hdr" sz="quarter"/>
          </p:nvPr>
        </p:nvSpPr>
        <p:spPr bwMode="auto">
          <a:xfrm>
            <a:off x="0" y="0"/>
            <a:ext cx="3077137" cy="512222"/>
          </a:xfrm>
          <a:prstGeom prst="rect">
            <a:avLst/>
          </a:prstGeom>
          <a:noFill/>
          <a:ln w="9525">
            <a:noFill/>
            <a:miter lim="800000"/>
            <a:headEnd/>
            <a:tailEnd/>
          </a:ln>
          <a:effectLst/>
        </p:spPr>
        <p:txBody>
          <a:bodyPr vert="horz" wrap="square" lIns="94759" tIns="47380" rIns="94759" bIns="47380" numCol="1" anchor="t" anchorCtr="0" compatLnSpc="1">
            <a:prstTxWarp prst="textNoShape">
              <a:avLst/>
            </a:prstTxWarp>
          </a:bodyPr>
          <a:lstStyle>
            <a:lvl1pPr eaLnBrk="0" hangingPunct="0">
              <a:defRPr sz="1200" smtClean="0">
                <a:ea typeface="標楷體" pitchFamily="65" charset="-120"/>
              </a:defRPr>
            </a:lvl1pPr>
          </a:lstStyle>
          <a:p>
            <a:pPr>
              <a:defRPr/>
            </a:pPr>
            <a:endParaRPr lang="en-US" altLang="zh-TW"/>
          </a:p>
        </p:txBody>
      </p:sp>
      <p:sp>
        <p:nvSpPr>
          <p:cNvPr id="239619" name="Rectangle 3"/>
          <p:cNvSpPr>
            <a:spLocks noGrp="1" noChangeArrowheads="1"/>
          </p:cNvSpPr>
          <p:nvPr>
            <p:ph type="dt" sz="quarter" idx="1"/>
          </p:nvPr>
        </p:nvSpPr>
        <p:spPr bwMode="auto">
          <a:xfrm>
            <a:off x="4020506" y="0"/>
            <a:ext cx="3077137" cy="512222"/>
          </a:xfrm>
          <a:prstGeom prst="rect">
            <a:avLst/>
          </a:prstGeom>
          <a:noFill/>
          <a:ln w="9525">
            <a:noFill/>
            <a:miter lim="800000"/>
            <a:headEnd/>
            <a:tailEnd/>
          </a:ln>
          <a:effectLst/>
        </p:spPr>
        <p:txBody>
          <a:bodyPr vert="horz" wrap="square" lIns="94759" tIns="47380" rIns="94759" bIns="47380" numCol="1" anchor="t" anchorCtr="0" compatLnSpc="1">
            <a:prstTxWarp prst="textNoShape">
              <a:avLst/>
            </a:prstTxWarp>
          </a:bodyPr>
          <a:lstStyle>
            <a:lvl1pPr algn="r" eaLnBrk="0" hangingPunct="0">
              <a:defRPr sz="1200" smtClean="0">
                <a:ea typeface="標楷體" pitchFamily="65" charset="-120"/>
              </a:defRPr>
            </a:lvl1pPr>
          </a:lstStyle>
          <a:p>
            <a:pPr>
              <a:defRPr/>
            </a:pPr>
            <a:fld id="{CBC6A64D-54A5-4868-A0B3-AAA599869127}" type="datetimeFigureOut">
              <a:rPr lang="zh-TW" altLang="en-US"/>
              <a:pPr>
                <a:defRPr/>
              </a:pPr>
              <a:t>2026/8/20</a:t>
            </a:fld>
            <a:endParaRPr lang="en-US" altLang="zh-TW"/>
          </a:p>
        </p:txBody>
      </p:sp>
      <p:sp>
        <p:nvSpPr>
          <p:cNvPr id="239620" name="Rectangle 4"/>
          <p:cNvSpPr>
            <a:spLocks noGrp="1" noChangeArrowheads="1"/>
          </p:cNvSpPr>
          <p:nvPr>
            <p:ph type="ftr" sz="quarter" idx="2"/>
          </p:nvPr>
        </p:nvSpPr>
        <p:spPr bwMode="auto">
          <a:xfrm>
            <a:off x="0" y="9720755"/>
            <a:ext cx="3077137" cy="512222"/>
          </a:xfrm>
          <a:prstGeom prst="rect">
            <a:avLst/>
          </a:prstGeom>
          <a:noFill/>
          <a:ln w="9525">
            <a:noFill/>
            <a:miter lim="800000"/>
            <a:headEnd/>
            <a:tailEnd/>
          </a:ln>
          <a:effectLst/>
        </p:spPr>
        <p:txBody>
          <a:bodyPr vert="horz" wrap="square" lIns="94759" tIns="47380" rIns="94759" bIns="47380" numCol="1" anchor="b" anchorCtr="0" compatLnSpc="1">
            <a:prstTxWarp prst="textNoShape">
              <a:avLst/>
            </a:prstTxWarp>
          </a:bodyPr>
          <a:lstStyle>
            <a:lvl1pPr eaLnBrk="0" hangingPunct="0">
              <a:defRPr sz="1200" smtClean="0">
                <a:ea typeface="標楷體" pitchFamily="65" charset="-120"/>
              </a:defRPr>
            </a:lvl1pPr>
          </a:lstStyle>
          <a:p>
            <a:pPr>
              <a:defRPr/>
            </a:pPr>
            <a:endParaRPr lang="en-US" altLang="zh-TW"/>
          </a:p>
        </p:txBody>
      </p:sp>
      <p:sp>
        <p:nvSpPr>
          <p:cNvPr id="239621" name="Rectangle 5"/>
          <p:cNvSpPr>
            <a:spLocks noGrp="1" noChangeArrowheads="1"/>
          </p:cNvSpPr>
          <p:nvPr>
            <p:ph type="sldNum" sz="quarter" idx="3"/>
          </p:nvPr>
        </p:nvSpPr>
        <p:spPr bwMode="auto">
          <a:xfrm>
            <a:off x="4020506" y="9720755"/>
            <a:ext cx="3077137" cy="512222"/>
          </a:xfrm>
          <a:prstGeom prst="rect">
            <a:avLst/>
          </a:prstGeom>
          <a:noFill/>
          <a:ln w="9525">
            <a:noFill/>
            <a:miter lim="800000"/>
            <a:headEnd/>
            <a:tailEnd/>
          </a:ln>
          <a:effectLst/>
        </p:spPr>
        <p:txBody>
          <a:bodyPr vert="horz" wrap="square" lIns="94759" tIns="47380" rIns="94759" bIns="47380" numCol="1" anchor="b" anchorCtr="0" compatLnSpc="1">
            <a:prstTxWarp prst="textNoShape">
              <a:avLst/>
            </a:prstTxWarp>
          </a:bodyPr>
          <a:lstStyle>
            <a:lvl1pPr algn="r" eaLnBrk="0" hangingPunct="0">
              <a:defRPr sz="1200" smtClean="0">
                <a:ea typeface="標楷體" pitchFamily="65" charset="-120"/>
              </a:defRPr>
            </a:lvl1pPr>
          </a:lstStyle>
          <a:p>
            <a:pPr>
              <a:defRPr/>
            </a:pPr>
            <a:fld id="{D2F636D2-C7F7-4894-AFE2-A2787C9DC73F}" type="slidenum">
              <a:rPr lang="zh-TW" altLang="en-US"/>
              <a:pPr>
                <a:defRPr/>
              </a:pPr>
              <a:t>‹#›</a:t>
            </a:fld>
            <a:endParaRPr lang="en-US" altLang="zh-TW"/>
          </a:p>
        </p:txBody>
      </p:sp>
    </p:spTree>
    <p:extLst>
      <p:ext uri="{BB962C8B-B14F-4D97-AF65-F5344CB8AC3E}">
        <p14:creationId xmlns:p14="http://schemas.microsoft.com/office/powerpoint/2010/main" val="9073481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077137" cy="512222"/>
          </a:xfrm>
          <a:prstGeom prst="rect">
            <a:avLst/>
          </a:prstGeom>
          <a:noFill/>
          <a:ln w="9525">
            <a:noFill/>
            <a:miter lim="800000"/>
            <a:headEnd/>
            <a:tailEnd/>
          </a:ln>
          <a:effectLst/>
        </p:spPr>
        <p:txBody>
          <a:bodyPr vert="horz" wrap="square" lIns="94759" tIns="47380" rIns="94759" bIns="47380" numCol="1" anchor="t" anchorCtr="0" compatLnSpc="1">
            <a:prstTxWarp prst="textNoShape">
              <a:avLst/>
            </a:prstTxWarp>
          </a:bodyPr>
          <a:lstStyle>
            <a:lvl1pPr>
              <a:defRPr kumimoji="1" sz="1200" b="0">
                <a:solidFill>
                  <a:schemeClr val="tx1"/>
                </a:solidFill>
                <a:latin typeface="Arial" charset="0"/>
                <a:ea typeface="新細明體" pitchFamily="18" charset="-120"/>
              </a:defRPr>
            </a:lvl1pPr>
          </a:lstStyle>
          <a:p>
            <a:pPr>
              <a:defRPr/>
            </a:pPr>
            <a:endParaRPr lang="en-US" altLang="zh-TW"/>
          </a:p>
        </p:txBody>
      </p:sp>
      <p:sp>
        <p:nvSpPr>
          <p:cNvPr id="3075" name="Rectangle 3"/>
          <p:cNvSpPr>
            <a:spLocks noGrp="1" noChangeArrowheads="1"/>
          </p:cNvSpPr>
          <p:nvPr>
            <p:ph type="dt" idx="1"/>
          </p:nvPr>
        </p:nvSpPr>
        <p:spPr bwMode="auto">
          <a:xfrm>
            <a:off x="4020506" y="0"/>
            <a:ext cx="3077137" cy="512222"/>
          </a:xfrm>
          <a:prstGeom prst="rect">
            <a:avLst/>
          </a:prstGeom>
          <a:noFill/>
          <a:ln w="9525">
            <a:noFill/>
            <a:miter lim="800000"/>
            <a:headEnd/>
            <a:tailEnd/>
          </a:ln>
          <a:effectLst/>
        </p:spPr>
        <p:txBody>
          <a:bodyPr vert="horz" wrap="square" lIns="94759" tIns="47380" rIns="94759" bIns="47380" numCol="1" anchor="t" anchorCtr="0" compatLnSpc="1">
            <a:prstTxWarp prst="textNoShape">
              <a:avLst/>
            </a:prstTxWarp>
          </a:bodyPr>
          <a:lstStyle>
            <a:lvl1pPr algn="r">
              <a:defRPr kumimoji="1" sz="1200" b="0">
                <a:solidFill>
                  <a:schemeClr val="tx1"/>
                </a:solidFill>
                <a:latin typeface="Arial" charset="0"/>
                <a:ea typeface="新細明體" pitchFamily="18" charset="-120"/>
              </a:defRPr>
            </a:lvl1pPr>
          </a:lstStyle>
          <a:p>
            <a:pPr>
              <a:defRPr/>
            </a:pPr>
            <a:endParaRPr lang="en-US" altLang="zh-TW"/>
          </a:p>
        </p:txBody>
      </p:sp>
      <p:sp>
        <p:nvSpPr>
          <p:cNvPr id="102404" name="Rectangle 4"/>
          <p:cNvSpPr>
            <a:spLocks noGrp="1" noRot="1" noChangeAspect="1" noChangeArrowheads="1" noTextEdit="1"/>
          </p:cNvSpPr>
          <p:nvPr>
            <p:ph type="sldImg" idx="2"/>
          </p:nvPr>
        </p:nvSpPr>
        <p:spPr bwMode="auto">
          <a:xfrm>
            <a:off x="138113" y="766763"/>
            <a:ext cx="6823075" cy="38385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p:cNvSpPr>
            <a:spLocks noGrp="1" noChangeArrowheads="1"/>
          </p:cNvSpPr>
          <p:nvPr>
            <p:ph type="body" sz="quarter" idx="3"/>
          </p:nvPr>
        </p:nvSpPr>
        <p:spPr bwMode="auto">
          <a:xfrm>
            <a:off x="709599" y="4862015"/>
            <a:ext cx="5680103" cy="4605085"/>
          </a:xfrm>
          <a:prstGeom prst="rect">
            <a:avLst/>
          </a:prstGeom>
          <a:noFill/>
          <a:ln w="9525">
            <a:noFill/>
            <a:miter lim="800000"/>
            <a:headEnd/>
            <a:tailEnd/>
          </a:ln>
          <a:effectLst/>
        </p:spPr>
        <p:txBody>
          <a:bodyPr vert="horz" wrap="square" lIns="94759" tIns="47380" rIns="94759" bIns="47380" numCol="1" anchor="t" anchorCtr="0" compatLnSpc="1">
            <a:prstTxWarp prst="textNoShape">
              <a:avLst/>
            </a:prstTxWarp>
          </a:bodyPr>
          <a:lstStyle/>
          <a:p>
            <a:pPr lvl="0"/>
            <a:r>
              <a:rPr lang="zh-TW" altLang="en-US" noProof="0"/>
              <a:t>按一下以編輯母片</a:t>
            </a:r>
          </a:p>
          <a:p>
            <a:pPr lvl="1"/>
            <a:r>
              <a:rPr lang="zh-TW" altLang="en-US" noProof="0"/>
              <a:t>第二層</a:t>
            </a:r>
          </a:p>
          <a:p>
            <a:pPr lvl="2"/>
            <a:r>
              <a:rPr lang="zh-TW" altLang="en-US" noProof="0"/>
              <a:t>第三層</a:t>
            </a:r>
          </a:p>
          <a:p>
            <a:pPr lvl="3"/>
            <a:r>
              <a:rPr lang="zh-TW" altLang="en-US" noProof="0"/>
              <a:t>第四層</a:t>
            </a:r>
          </a:p>
          <a:p>
            <a:pPr lvl="4"/>
            <a:r>
              <a:rPr lang="zh-TW" altLang="en-US" noProof="0"/>
              <a:t>第五層</a:t>
            </a:r>
          </a:p>
        </p:txBody>
      </p:sp>
      <p:sp>
        <p:nvSpPr>
          <p:cNvPr id="3078" name="Rectangle 6"/>
          <p:cNvSpPr>
            <a:spLocks noGrp="1" noChangeArrowheads="1"/>
          </p:cNvSpPr>
          <p:nvPr>
            <p:ph type="ftr" sz="quarter" idx="4"/>
          </p:nvPr>
        </p:nvSpPr>
        <p:spPr bwMode="auto">
          <a:xfrm>
            <a:off x="0" y="9720755"/>
            <a:ext cx="3077137" cy="512222"/>
          </a:xfrm>
          <a:prstGeom prst="rect">
            <a:avLst/>
          </a:prstGeom>
          <a:noFill/>
          <a:ln w="9525">
            <a:noFill/>
            <a:miter lim="800000"/>
            <a:headEnd/>
            <a:tailEnd/>
          </a:ln>
          <a:effectLst/>
        </p:spPr>
        <p:txBody>
          <a:bodyPr vert="horz" wrap="square" lIns="94759" tIns="47380" rIns="94759" bIns="47380" numCol="1" anchor="b" anchorCtr="0" compatLnSpc="1">
            <a:prstTxWarp prst="textNoShape">
              <a:avLst/>
            </a:prstTxWarp>
          </a:bodyPr>
          <a:lstStyle>
            <a:lvl1pPr>
              <a:defRPr kumimoji="1" sz="1200" b="0">
                <a:solidFill>
                  <a:schemeClr val="tx1"/>
                </a:solidFill>
                <a:latin typeface="Arial" charset="0"/>
                <a:ea typeface="新細明體" pitchFamily="18" charset="-120"/>
              </a:defRPr>
            </a:lvl1pPr>
          </a:lstStyle>
          <a:p>
            <a:pPr>
              <a:defRPr/>
            </a:pPr>
            <a:endParaRPr lang="en-US" altLang="zh-TW"/>
          </a:p>
        </p:txBody>
      </p:sp>
      <p:sp>
        <p:nvSpPr>
          <p:cNvPr id="3079" name="Rectangle 7"/>
          <p:cNvSpPr>
            <a:spLocks noGrp="1" noChangeArrowheads="1"/>
          </p:cNvSpPr>
          <p:nvPr>
            <p:ph type="sldNum" sz="quarter" idx="5"/>
          </p:nvPr>
        </p:nvSpPr>
        <p:spPr bwMode="auto">
          <a:xfrm>
            <a:off x="4020506" y="9720755"/>
            <a:ext cx="3077137" cy="512222"/>
          </a:xfrm>
          <a:prstGeom prst="rect">
            <a:avLst/>
          </a:prstGeom>
          <a:noFill/>
          <a:ln w="9525">
            <a:noFill/>
            <a:miter lim="800000"/>
            <a:headEnd/>
            <a:tailEnd/>
          </a:ln>
          <a:effectLst/>
        </p:spPr>
        <p:txBody>
          <a:bodyPr vert="horz" wrap="square" lIns="94759" tIns="47380" rIns="94759" bIns="47380" numCol="1" anchor="b" anchorCtr="0" compatLnSpc="1">
            <a:prstTxWarp prst="textNoShape">
              <a:avLst/>
            </a:prstTxWarp>
          </a:bodyPr>
          <a:lstStyle>
            <a:lvl1pPr algn="r">
              <a:defRPr kumimoji="1" sz="1200" b="0">
                <a:solidFill>
                  <a:schemeClr val="tx1"/>
                </a:solidFill>
                <a:latin typeface="Arial" charset="0"/>
                <a:ea typeface="新細明體" pitchFamily="18" charset="-120"/>
              </a:defRPr>
            </a:lvl1pPr>
          </a:lstStyle>
          <a:p>
            <a:pPr>
              <a:defRPr/>
            </a:pPr>
            <a:fld id="{DF51A8B4-D8C5-4CA3-BB70-96900CF51A93}" type="slidenum">
              <a:rPr lang="en-US" altLang="zh-TW"/>
              <a:pPr>
                <a:defRPr/>
              </a:pPr>
              <a:t>‹#›</a:t>
            </a:fld>
            <a:endParaRPr lang="en-US" altLang="zh-TW"/>
          </a:p>
        </p:txBody>
      </p:sp>
    </p:spTree>
    <p:extLst>
      <p:ext uri="{BB962C8B-B14F-4D97-AF65-F5344CB8AC3E}">
        <p14:creationId xmlns:p14="http://schemas.microsoft.com/office/powerpoint/2010/main" val="210444863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新細明體" pitchFamily="18"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166914" name="Rectangle 2"/>
          <p:cNvSpPr>
            <a:spLocks noGrp="1" noChangeArrowheads="1"/>
          </p:cNvSpPr>
          <p:nvPr>
            <p:ph type="ctrTitle"/>
          </p:nvPr>
        </p:nvSpPr>
        <p:spPr>
          <a:xfrm>
            <a:off x="1488017" y="2133601"/>
            <a:ext cx="10363200" cy="1470025"/>
          </a:xfrm>
        </p:spPr>
        <p:txBody>
          <a:bodyPr/>
          <a:lstStyle>
            <a:lvl1pPr>
              <a:defRPr/>
            </a:lvl1pPr>
          </a:lstStyle>
          <a:p>
            <a:pPr lvl="0"/>
            <a:r>
              <a:rPr lang="zh-TW" altLang="en-US" noProof="0"/>
              <a:t>按一下以編輯母片標題樣式</a:t>
            </a:r>
          </a:p>
        </p:txBody>
      </p:sp>
      <p:sp>
        <p:nvSpPr>
          <p:cNvPr id="166915" name="Rectangle 3"/>
          <p:cNvSpPr>
            <a:spLocks noGrp="1" noChangeArrowheads="1"/>
          </p:cNvSpPr>
          <p:nvPr>
            <p:ph type="subTitle" idx="1"/>
          </p:nvPr>
        </p:nvSpPr>
        <p:spPr>
          <a:xfrm>
            <a:off x="2410884" y="3860800"/>
            <a:ext cx="8534400" cy="1752600"/>
          </a:xfrm>
        </p:spPr>
        <p:txBody>
          <a:bodyPr/>
          <a:lstStyle>
            <a:lvl1pPr marL="271463" indent="-271463">
              <a:defRPr/>
            </a:lvl1pPr>
          </a:lstStyle>
          <a:p>
            <a:pPr lvl="0"/>
            <a:r>
              <a:rPr lang="zh-TW" altLang="en-US" noProof="0"/>
              <a:t>按一下以編輯母片副標題樣式</a:t>
            </a:r>
          </a:p>
        </p:txBody>
      </p:sp>
      <p:sp>
        <p:nvSpPr>
          <p:cNvPr id="7" name="Rectangle 4"/>
          <p:cNvSpPr>
            <a:spLocks noGrp="1" noChangeArrowheads="1"/>
          </p:cNvSpPr>
          <p:nvPr>
            <p:ph type="dt" sz="half" idx="2"/>
          </p:nvPr>
        </p:nvSpPr>
        <p:spPr/>
        <p:txBody>
          <a:bodyPr/>
          <a:lstStyle>
            <a:lvl1pPr>
              <a:defRPr/>
            </a:lvl1pPr>
          </a:lstStyle>
          <a:p>
            <a:pPr>
              <a:defRPr/>
            </a:pPr>
            <a:endParaRPr lang="en-US" altLang="zh-TW"/>
          </a:p>
        </p:txBody>
      </p:sp>
      <p:sp>
        <p:nvSpPr>
          <p:cNvPr id="8" name="Rectangle 5"/>
          <p:cNvSpPr>
            <a:spLocks noGrp="1" noChangeArrowheads="1"/>
          </p:cNvSpPr>
          <p:nvPr>
            <p:ph type="ftr" sz="quarter" idx="3"/>
          </p:nvPr>
        </p:nvSpPr>
        <p:spPr/>
        <p:txBody>
          <a:bodyPr/>
          <a:lstStyle>
            <a:lvl1pPr>
              <a:defRPr/>
            </a:lvl1pPr>
          </a:lstStyle>
          <a:p>
            <a:pPr>
              <a:defRPr/>
            </a:pPr>
            <a:endParaRPr lang="en-US" altLang="zh-TW"/>
          </a:p>
        </p:txBody>
      </p:sp>
      <p:sp>
        <p:nvSpPr>
          <p:cNvPr id="9" name="Rectangle 6"/>
          <p:cNvSpPr>
            <a:spLocks noGrp="1" noChangeArrowheads="1"/>
          </p:cNvSpPr>
          <p:nvPr>
            <p:ph type="sldNum" sz="quarter" idx="4"/>
          </p:nvPr>
        </p:nvSpPr>
        <p:spPr>
          <a:xfrm>
            <a:off x="9367724" y="6381750"/>
            <a:ext cx="2844800" cy="476250"/>
          </a:xfrm>
        </p:spPr>
        <p:txBody>
          <a:bodyPr/>
          <a:lstStyle>
            <a:lvl1pPr algn="r">
              <a:defRPr kumimoji="0" sz="1400" b="0"/>
            </a:lvl1pPr>
          </a:lstStyle>
          <a:p>
            <a:pPr>
              <a:defRPr/>
            </a:pPr>
            <a:fld id="{B0E1AD4D-2A82-4684-8ED6-A627D89F237F}" type="slidenum">
              <a:rPr lang="en-US" altLang="zh-TW" smtClean="0"/>
              <a:pPr>
                <a:defRPr/>
              </a:pPr>
              <a:t>‹#›</a:t>
            </a:fld>
            <a:endParaRPr lang="en-US" altLang="zh-TW"/>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9"/>
            <a:ext cx="10515600" cy="1325563"/>
          </a:xfrm>
        </p:spPr>
        <p:txBody>
          <a:bodyPr/>
          <a:lstStyle/>
          <a:p>
            <a:r>
              <a:rPr lang="zh-CN" altLang="en-US"/>
              <a:t>单击此处编辑母版标题样式</a:t>
            </a:r>
          </a:p>
        </p:txBody>
      </p:sp>
      <p:sp>
        <p:nvSpPr>
          <p:cNvPr id="3" name="日期占位符 3"/>
          <p:cNvSpPr>
            <a:spLocks noGrp="1" noChangeArrowheads="1"/>
          </p:cNvSpPr>
          <p:nvPr>
            <p:ph type="dt" sz="half" idx="10"/>
          </p:nvPr>
        </p:nvSpPr>
        <p:spPr>
          <a:ln/>
        </p:spPr>
        <p:txBody>
          <a:bodyPr/>
          <a:lstStyle>
            <a:lvl1pPr>
              <a:defRPr/>
            </a:lvl1pPr>
          </a:lstStyle>
          <a:p>
            <a:pPr>
              <a:defRPr/>
            </a:pPr>
            <a:fld id="{D4516557-01E9-4E3A-AB12-F190617B69DA}" type="datetime1">
              <a:rPr lang="zh-CN" altLang="en-US" smtClean="0"/>
              <a:t>2026/8/20</a:t>
            </a:fld>
            <a:endParaRPr lang="zh-CN" altLang="en-US" sz="1350">
              <a:solidFill>
                <a:schemeClr val="tx1"/>
              </a:solidFill>
            </a:endParaRPr>
          </a:p>
        </p:txBody>
      </p:sp>
      <p:sp>
        <p:nvSpPr>
          <p:cNvPr id="4" name="页脚占位符 4"/>
          <p:cNvSpPr>
            <a:spLocks noGrp="1" noChangeArrowheads="1"/>
          </p:cNvSpPr>
          <p:nvPr>
            <p:ph type="ftr" sz="quarter" idx="11"/>
          </p:nvPr>
        </p:nvSpPr>
        <p:spPr>
          <a:ln/>
        </p:spPr>
        <p:txBody>
          <a:bodyPr/>
          <a:lstStyle>
            <a:lvl1pPr>
              <a:defRPr/>
            </a:lvl1pPr>
          </a:lstStyle>
          <a:p>
            <a:pPr>
              <a:defRPr/>
            </a:pPr>
            <a:endParaRPr lang="zh-CN" altLang="zh-CN"/>
          </a:p>
        </p:txBody>
      </p:sp>
      <p:sp>
        <p:nvSpPr>
          <p:cNvPr id="5" name="灯片编号占位符 5"/>
          <p:cNvSpPr>
            <a:spLocks noGrp="1" noChangeArrowheads="1"/>
          </p:cNvSpPr>
          <p:nvPr>
            <p:ph type="sldNum" sz="quarter" idx="12"/>
          </p:nvPr>
        </p:nvSpPr>
        <p:spPr>
          <a:ln/>
        </p:spPr>
        <p:txBody>
          <a:bodyPr/>
          <a:lstStyle>
            <a:lvl1pPr>
              <a:defRPr/>
            </a:lvl1pPr>
          </a:lstStyle>
          <a:p>
            <a:fld id="{54EB5568-A1C8-4369-8469-D5486FC14ABD}" type="slidenum">
              <a:rPr lang="zh-CN" altLang="en-US"/>
              <a:pPr/>
              <a:t>‹#›</a:t>
            </a:fld>
            <a:endParaRPr lang="zh-CN" altLang="en-US" sz="1350">
              <a:solidFill>
                <a:schemeClr val="tx1"/>
              </a:solidFill>
            </a:endParaRPr>
          </a:p>
        </p:txBody>
      </p:sp>
    </p:spTree>
    <p:extLst>
      <p:ext uri="{BB962C8B-B14F-4D97-AF65-F5344CB8AC3E}">
        <p14:creationId xmlns:p14="http://schemas.microsoft.com/office/powerpoint/2010/main" val="59256702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lvl1pPr>
              <a:defRPr/>
            </a:lvl1pPr>
          </a:lstStyle>
          <a:p>
            <a:pPr>
              <a:defRPr/>
            </a:pPr>
            <a:endParaRPr lang="en-US" altLang="zh-TW"/>
          </a:p>
        </p:txBody>
      </p:sp>
      <p:sp>
        <p:nvSpPr>
          <p:cNvPr id="5" name="頁尾版面配置區 4"/>
          <p:cNvSpPr>
            <a:spLocks noGrp="1"/>
          </p:cNvSpPr>
          <p:nvPr>
            <p:ph type="ftr" sz="quarter" idx="11"/>
          </p:nvPr>
        </p:nvSpPr>
        <p:spPr/>
        <p:txBody>
          <a:bodyPr/>
          <a:lstStyle>
            <a:lvl1pPr>
              <a:defRPr/>
            </a:lvl1pPr>
          </a:lstStyle>
          <a:p>
            <a:pPr>
              <a:defRPr/>
            </a:pPr>
            <a:endParaRPr lang="en-US" altLang="zh-TW"/>
          </a:p>
        </p:txBody>
      </p:sp>
      <p:sp>
        <p:nvSpPr>
          <p:cNvPr id="6" name="投影片編號版面配置區 5"/>
          <p:cNvSpPr>
            <a:spLocks noGrp="1"/>
          </p:cNvSpPr>
          <p:nvPr>
            <p:ph type="sldNum" sz="quarter" idx="12"/>
          </p:nvPr>
        </p:nvSpPr>
        <p:spPr>
          <a:xfrm>
            <a:off x="9347200" y="6381750"/>
            <a:ext cx="2844800" cy="476250"/>
          </a:xfrm>
        </p:spPr>
        <p:txBody>
          <a:bodyPr/>
          <a:lstStyle>
            <a:lvl1pPr>
              <a:defRPr b="0" smtClean="0"/>
            </a:lvl1pPr>
          </a:lstStyle>
          <a:p>
            <a:pPr>
              <a:defRPr/>
            </a:pPr>
            <a:fld id="{A5700B3C-C64C-4571-A859-10CF07BFE63A}" type="slidenum">
              <a:rPr lang="en-US" altLang="zh-TW" smtClean="0"/>
              <a:pPr>
                <a:defRPr/>
              </a:pPr>
              <a:t>‹#›</a:t>
            </a:fld>
            <a:endParaRPr lang="en-US" altLang="zh-TW" dirty="0"/>
          </a:p>
        </p:txBody>
      </p:sp>
    </p:spTree>
    <p:extLst>
      <p:ext uri="{BB962C8B-B14F-4D97-AF65-F5344CB8AC3E}">
        <p14:creationId xmlns:p14="http://schemas.microsoft.com/office/powerpoint/2010/main" val="24305270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963084" y="4406901"/>
            <a:ext cx="103632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日期版面配置區 3"/>
          <p:cNvSpPr>
            <a:spLocks noGrp="1"/>
          </p:cNvSpPr>
          <p:nvPr>
            <p:ph type="dt" sz="half" idx="10"/>
          </p:nvPr>
        </p:nvSpPr>
        <p:spPr/>
        <p:txBody>
          <a:bodyPr/>
          <a:lstStyle>
            <a:lvl1pPr>
              <a:defRPr/>
            </a:lvl1pPr>
          </a:lstStyle>
          <a:p>
            <a:pPr>
              <a:defRPr/>
            </a:pPr>
            <a:endParaRPr lang="en-US" altLang="zh-TW"/>
          </a:p>
        </p:txBody>
      </p:sp>
      <p:sp>
        <p:nvSpPr>
          <p:cNvPr id="5" name="頁尾版面配置區 4"/>
          <p:cNvSpPr>
            <a:spLocks noGrp="1"/>
          </p:cNvSpPr>
          <p:nvPr>
            <p:ph type="ftr" sz="quarter" idx="11"/>
          </p:nvPr>
        </p:nvSpPr>
        <p:spPr/>
        <p:txBody>
          <a:bodyPr/>
          <a:lstStyle>
            <a:lvl1pPr>
              <a:defRPr/>
            </a:lvl1pPr>
          </a:lstStyle>
          <a:p>
            <a:pPr>
              <a:defRPr/>
            </a:pPr>
            <a:endParaRPr lang="en-US" altLang="zh-TW"/>
          </a:p>
        </p:txBody>
      </p:sp>
      <p:sp>
        <p:nvSpPr>
          <p:cNvPr id="6" name="投影片編號版面配置區 5"/>
          <p:cNvSpPr>
            <a:spLocks noGrp="1"/>
          </p:cNvSpPr>
          <p:nvPr>
            <p:ph type="sldNum" sz="quarter" idx="12"/>
          </p:nvPr>
        </p:nvSpPr>
        <p:spPr/>
        <p:txBody>
          <a:bodyPr/>
          <a:lstStyle>
            <a:lvl1pPr>
              <a:defRPr b="0" smtClean="0"/>
            </a:lvl1pPr>
          </a:lstStyle>
          <a:p>
            <a:pPr>
              <a:defRPr/>
            </a:pPr>
            <a:fld id="{BA64D8DE-A286-4C21-8B3B-EAC193184876}" type="slidenum">
              <a:rPr lang="en-US" altLang="zh-TW" smtClean="0"/>
              <a:pPr>
                <a:defRPr/>
              </a:pPr>
              <a:t>‹#›</a:t>
            </a:fld>
            <a:endParaRPr lang="en-US" altLang="zh-TW"/>
          </a:p>
        </p:txBody>
      </p:sp>
    </p:spTree>
    <p:extLst>
      <p:ext uri="{BB962C8B-B14F-4D97-AF65-F5344CB8AC3E}">
        <p14:creationId xmlns:p14="http://schemas.microsoft.com/office/powerpoint/2010/main" val="25302129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1576917" y="1412876"/>
            <a:ext cx="5113867" cy="4968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893984" y="1412876"/>
            <a:ext cx="5113867" cy="4968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p:txBody>
          <a:bodyPr/>
          <a:lstStyle>
            <a:lvl1pPr>
              <a:defRPr/>
            </a:lvl1pPr>
          </a:lstStyle>
          <a:p>
            <a:pPr>
              <a:defRPr/>
            </a:pPr>
            <a:endParaRPr lang="en-US" altLang="zh-TW"/>
          </a:p>
        </p:txBody>
      </p:sp>
      <p:sp>
        <p:nvSpPr>
          <p:cNvPr id="6" name="頁尾版面配置區 5"/>
          <p:cNvSpPr>
            <a:spLocks noGrp="1"/>
          </p:cNvSpPr>
          <p:nvPr>
            <p:ph type="ftr" sz="quarter" idx="11"/>
          </p:nvPr>
        </p:nvSpPr>
        <p:spPr/>
        <p:txBody>
          <a:bodyPr/>
          <a:lstStyle>
            <a:lvl1pPr>
              <a:defRPr/>
            </a:lvl1pPr>
          </a:lstStyle>
          <a:p>
            <a:pPr>
              <a:defRPr/>
            </a:pPr>
            <a:endParaRPr lang="en-US" altLang="zh-TW"/>
          </a:p>
        </p:txBody>
      </p:sp>
      <p:sp>
        <p:nvSpPr>
          <p:cNvPr id="7" name="投影片編號版面配置區 6"/>
          <p:cNvSpPr>
            <a:spLocks noGrp="1"/>
          </p:cNvSpPr>
          <p:nvPr>
            <p:ph type="sldNum" sz="quarter" idx="12"/>
          </p:nvPr>
        </p:nvSpPr>
        <p:spPr/>
        <p:txBody>
          <a:bodyPr/>
          <a:lstStyle>
            <a:lvl1pPr>
              <a:defRPr b="0" smtClean="0"/>
            </a:lvl1pPr>
          </a:lstStyle>
          <a:p>
            <a:pPr>
              <a:defRPr/>
            </a:pPr>
            <a:fld id="{46DEB19F-AB0E-4E83-A1B9-8AF3A0F22E51}" type="slidenum">
              <a:rPr lang="en-US" altLang="zh-TW" smtClean="0"/>
              <a:pPr>
                <a:defRPr/>
              </a:pPr>
              <a:t>‹#›</a:t>
            </a:fld>
            <a:endParaRPr lang="en-US" altLang="zh-TW" dirty="0"/>
          </a:p>
        </p:txBody>
      </p:sp>
    </p:spTree>
    <p:extLst>
      <p:ext uri="{BB962C8B-B14F-4D97-AF65-F5344CB8AC3E}">
        <p14:creationId xmlns:p14="http://schemas.microsoft.com/office/powerpoint/2010/main" val="30061036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609600" y="274638"/>
            <a:ext cx="10972800" cy="1143000"/>
          </a:xfr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p:txBody>
          <a:bodyPr/>
          <a:lstStyle>
            <a:lvl1pPr>
              <a:defRPr/>
            </a:lvl1pPr>
          </a:lstStyle>
          <a:p>
            <a:pPr>
              <a:defRPr/>
            </a:pPr>
            <a:endParaRPr lang="en-US" altLang="zh-TW"/>
          </a:p>
        </p:txBody>
      </p:sp>
      <p:sp>
        <p:nvSpPr>
          <p:cNvPr id="8" name="頁尾版面配置區 7"/>
          <p:cNvSpPr>
            <a:spLocks noGrp="1"/>
          </p:cNvSpPr>
          <p:nvPr>
            <p:ph type="ftr" sz="quarter" idx="11"/>
          </p:nvPr>
        </p:nvSpPr>
        <p:spPr/>
        <p:txBody>
          <a:bodyPr/>
          <a:lstStyle>
            <a:lvl1pPr>
              <a:defRPr/>
            </a:lvl1pPr>
          </a:lstStyle>
          <a:p>
            <a:pPr>
              <a:defRPr/>
            </a:pPr>
            <a:endParaRPr lang="en-US" altLang="zh-TW"/>
          </a:p>
        </p:txBody>
      </p:sp>
      <p:sp>
        <p:nvSpPr>
          <p:cNvPr id="9" name="投影片編號版面配置區 8"/>
          <p:cNvSpPr>
            <a:spLocks noGrp="1"/>
          </p:cNvSpPr>
          <p:nvPr>
            <p:ph type="sldNum" sz="quarter" idx="12"/>
          </p:nvPr>
        </p:nvSpPr>
        <p:spPr/>
        <p:txBody>
          <a:bodyPr/>
          <a:lstStyle>
            <a:lvl1pPr>
              <a:defRPr b="0" smtClean="0"/>
            </a:lvl1pPr>
          </a:lstStyle>
          <a:p>
            <a:pPr>
              <a:defRPr/>
            </a:pPr>
            <a:fld id="{5C18389D-1882-46C4-A32F-92A1CEACE830}" type="slidenum">
              <a:rPr lang="en-US" altLang="zh-TW" smtClean="0"/>
              <a:pPr>
                <a:defRPr/>
              </a:pPr>
              <a:t>‹#›</a:t>
            </a:fld>
            <a:endParaRPr lang="en-US" altLang="zh-TW"/>
          </a:p>
        </p:txBody>
      </p:sp>
    </p:spTree>
    <p:extLst>
      <p:ext uri="{BB962C8B-B14F-4D97-AF65-F5344CB8AC3E}">
        <p14:creationId xmlns:p14="http://schemas.microsoft.com/office/powerpoint/2010/main" val="11389683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p:txBody>
          <a:bodyPr/>
          <a:lstStyle>
            <a:lvl1pPr>
              <a:defRPr/>
            </a:lvl1pPr>
          </a:lstStyle>
          <a:p>
            <a:pPr>
              <a:defRPr/>
            </a:pPr>
            <a:endParaRPr lang="en-US" altLang="zh-TW"/>
          </a:p>
        </p:txBody>
      </p:sp>
      <p:sp>
        <p:nvSpPr>
          <p:cNvPr id="4" name="頁尾版面配置區 3"/>
          <p:cNvSpPr>
            <a:spLocks noGrp="1"/>
          </p:cNvSpPr>
          <p:nvPr>
            <p:ph type="ftr" sz="quarter" idx="11"/>
          </p:nvPr>
        </p:nvSpPr>
        <p:spPr/>
        <p:txBody>
          <a:bodyPr/>
          <a:lstStyle>
            <a:lvl1pPr>
              <a:defRPr/>
            </a:lvl1pPr>
          </a:lstStyle>
          <a:p>
            <a:pPr>
              <a:defRPr/>
            </a:pPr>
            <a:endParaRPr lang="en-US" altLang="zh-TW"/>
          </a:p>
        </p:txBody>
      </p:sp>
      <p:sp>
        <p:nvSpPr>
          <p:cNvPr id="5" name="投影片編號版面配置區 4"/>
          <p:cNvSpPr>
            <a:spLocks noGrp="1"/>
          </p:cNvSpPr>
          <p:nvPr>
            <p:ph type="sldNum" sz="quarter" idx="12"/>
          </p:nvPr>
        </p:nvSpPr>
        <p:spPr/>
        <p:txBody>
          <a:bodyPr/>
          <a:lstStyle>
            <a:lvl1pPr>
              <a:defRPr b="0" smtClean="0"/>
            </a:lvl1pPr>
          </a:lstStyle>
          <a:p>
            <a:pPr>
              <a:defRPr/>
            </a:pPr>
            <a:fld id="{2D2FBA0E-EDAA-4DAF-A7CC-B5206D2F5D0F}" type="slidenum">
              <a:rPr lang="en-US" altLang="zh-TW" smtClean="0"/>
              <a:pPr>
                <a:defRPr/>
              </a:pPr>
              <a:t>‹#›</a:t>
            </a:fld>
            <a:endParaRPr lang="en-US" altLang="zh-TW"/>
          </a:p>
        </p:txBody>
      </p:sp>
    </p:spTree>
    <p:extLst>
      <p:ext uri="{BB962C8B-B14F-4D97-AF65-F5344CB8AC3E}">
        <p14:creationId xmlns:p14="http://schemas.microsoft.com/office/powerpoint/2010/main" val="23752793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lvl1pPr>
              <a:defRPr/>
            </a:lvl1pPr>
          </a:lstStyle>
          <a:p>
            <a:pPr>
              <a:defRPr/>
            </a:pPr>
            <a:endParaRPr lang="en-US" altLang="zh-TW"/>
          </a:p>
        </p:txBody>
      </p:sp>
      <p:sp>
        <p:nvSpPr>
          <p:cNvPr id="3" name="頁尾版面配置區 2"/>
          <p:cNvSpPr>
            <a:spLocks noGrp="1"/>
          </p:cNvSpPr>
          <p:nvPr>
            <p:ph type="ftr" sz="quarter" idx="11"/>
          </p:nvPr>
        </p:nvSpPr>
        <p:spPr/>
        <p:txBody>
          <a:bodyPr/>
          <a:lstStyle>
            <a:lvl1pPr>
              <a:defRPr/>
            </a:lvl1pPr>
          </a:lstStyle>
          <a:p>
            <a:pPr>
              <a:defRPr/>
            </a:pPr>
            <a:endParaRPr lang="en-US" altLang="zh-TW"/>
          </a:p>
        </p:txBody>
      </p:sp>
      <p:sp>
        <p:nvSpPr>
          <p:cNvPr id="4" name="投影片編號版面配置區 3"/>
          <p:cNvSpPr>
            <a:spLocks noGrp="1"/>
          </p:cNvSpPr>
          <p:nvPr>
            <p:ph type="sldNum" sz="quarter" idx="12"/>
          </p:nvPr>
        </p:nvSpPr>
        <p:spPr>
          <a:xfrm>
            <a:off x="9347200" y="6381750"/>
            <a:ext cx="2844800" cy="476250"/>
          </a:xfrm>
        </p:spPr>
        <p:txBody>
          <a:bodyPr/>
          <a:lstStyle>
            <a:lvl1pPr>
              <a:defRPr b="0" smtClean="0"/>
            </a:lvl1pPr>
          </a:lstStyle>
          <a:p>
            <a:pPr>
              <a:defRPr/>
            </a:pPr>
            <a:fld id="{3931A518-DC4F-47AC-A73E-BF6603880094}" type="slidenum">
              <a:rPr lang="en-US" altLang="zh-TW" smtClean="0"/>
              <a:pPr>
                <a:defRPr/>
              </a:pPr>
              <a:t>‹#›</a:t>
            </a:fld>
            <a:endParaRPr lang="en-US" altLang="zh-TW"/>
          </a:p>
        </p:txBody>
      </p:sp>
    </p:spTree>
    <p:extLst>
      <p:ext uri="{BB962C8B-B14F-4D97-AF65-F5344CB8AC3E}">
        <p14:creationId xmlns:p14="http://schemas.microsoft.com/office/powerpoint/2010/main" val="14874559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11" name="Content Placeholder 3"/>
          <p:cNvSpPr>
            <a:spLocks noGrp="1"/>
          </p:cNvSpPr>
          <p:nvPr>
            <p:ph sz="half" idx="10" hasCustomPrompt="1"/>
          </p:nvPr>
        </p:nvSpPr>
        <p:spPr>
          <a:xfrm>
            <a:off x="1097280" y="1390649"/>
            <a:ext cx="10058400" cy="4625591"/>
          </a:xfrm>
        </p:spPr>
        <p:txBody>
          <a:bodyPr/>
          <a:lstStyle>
            <a:lvl1pPr marL="265113" indent="-265113">
              <a:lnSpc>
                <a:spcPct val="120000"/>
              </a:lnSpc>
              <a:spcBef>
                <a:spcPts val="0"/>
              </a:spcBef>
              <a:spcAft>
                <a:spcPts val="0"/>
              </a:spcAft>
              <a:buClrTx/>
              <a:buFont typeface="Arial" panose="020B0604020202020204" pitchFamily="34" charset="0"/>
              <a:buChar char="•"/>
              <a:defRPr sz="3200">
                <a:solidFill>
                  <a:schemeClr val="tx1"/>
                </a:solidFill>
              </a:defRPr>
            </a:lvl1pPr>
            <a:lvl2pPr marL="717550" indent="-358775">
              <a:lnSpc>
                <a:spcPct val="120000"/>
              </a:lnSpc>
              <a:spcBef>
                <a:spcPts val="0"/>
              </a:spcBef>
              <a:spcAft>
                <a:spcPts val="0"/>
              </a:spcAft>
              <a:buClrTx/>
              <a:buFont typeface="Wingdings" panose="05000000000000000000" pitchFamily="2" charset="2"/>
              <a:buChar char="ü"/>
              <a:defRPr sz="2800">
                <a:solidFill>
                  <a:schemeClr val="tx1"/>
                </a:solidFill>
              </a:defRPr>
            </a:lvl2pPr>
            <a:lvl3pPr marL="896938" indent="-182563">
              <a:lnSpc>
                <a:spcPct val="120000"/>
              </a:lnSpc>
              <a:spcBef>
                <a:spcPts val="0"/>
              </a:spcBef>
              <a:spcAft>
                <a:spcPts val="0"/>
              </a:spcAft>
              <a:buClrTx/>
              <a:defRPr sz="2600">
                <a:solidFill>
                  <a:schemeClr val="tx1"/>
                </a:solidFill>
              </a:defRPr>
            </a:lvl3pPr>
          </a:lstStyle>
          <a:p>
            <a:pPr lvl="0"/>
            <a:r>
              <a:rPr lang="en-US" altLang="zh-TW" dirty="0"/>
              <a:t>Click to edit Master text styles</a:t>
            </a:r>
          </a:p>
          <a:p>
            <a:pPr lvl="1"/>
            <a:r>
              <a:rPr lang="en-US" altLang="zh-TW" dirty="0"/>
              <a:t>Second level</a:t>
            </a:r>
          </a:p>
          <a:p>
            <a:pPr lvl="2"/>
            <a:r>
              <a:rPr lang="en-US" altLang="zh-TW" dirty="0"/>
              <a:t>Third level</a:t>
            </a:r>
          </a:p>
        </p:txBody>
      </p:sp>
      <p:sp>
        <p:nvSpPr>
          <p:cNvPr id="7" name="Title Placeholder 1"/>
          <p:cNvSpPr>
            <a:spLocks noGrp="1"/>
          </p:cNvSpPr>
          <p:nvPr>
            <p:ph type="title"/>
          </p:nvPr>
        </p:nvSpPr>
        <p:spPr>
          <a:xfrm>
            <a:off x="1097280" y="362805"/>
            <a:ext cx="10058400" cy="736866"/>
          </a:xfrm>
          <a:prstGeom prst="rect">
            <a:avLst/>
          </a:prstGeom>
        </p:spPr>
        <p:txBody>
          <a:bodyPr vert="horz" lIns="91440" tIns="45720" rIns="91440" bIns="45720" rtlCol="0" anchor="b">
            <a:normAutofit/>
          </a:bodyPr>
          <a:lstStyle>
            <a:lvl1pPr>
              <a:defRPr>
                <a:solidFill>
                  <a:schemeClr val="tx1"/>
                </a:solidFill>
              </a:defRPr>
            </a:lvl1pPr>
          </a:lstStyle>
          <a:p>
            <a:r>
              <a:rPr lang="en-US" dirty="0"/>
              <a:t>Click to edit Master title</a:t>
            </a:r>
          </a:p>
        </p:txBody>
      </p:sp>
    </p:spTree>
    <p:extLst>
      <p:ext uri="{BB962C8B-B14F-4D97-AF65-F5344CB8AC3E}">
        <p14:creationId xmlns:p14="http://schemas.microsoft.com/office/powerpoint/2010/main" val="2248890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1_標題及物件">
    <p:spTree>
      <p:nvGrpSpPr>
        <p:cNvPr id="1" name=""/>
        <p:cNvGrpSpPr/>
        <p:nvPr/>
      </p:nvGrpSpPr>
      <p:grpSpPr>
        <a:xfrm>
          <a:off x="0" y="0"/>
          <a:ext cx="0" cy="0"/>
          <a:chOff x="0" y="0"/>
          <a:chExt cx="0" cy="0"/>
        </a:xfrm>
      </p:grpSpPr>
      <p:sp>
        <p:nvSpPr>
          <p:cNvPr id="11" name="Content Placeholder 3"/>
          <p:cNvSpPr>
            <a:spLocks noGrp="1"/>
          </p:cNvSpPr>
          <p:nvPr>
            <p:ph sz="half" idx="10" hasCustomPrompt="1"/>
          </p:nvPr>
        </p:nvSpPr>
        <p:spPr>
          <a:xfrm>
            <a:off x="623392" y="1390648"/>
            <a:ext cx="11006176" cy="4918672"/>
          </a:xfrm>
        </p:spPr>
        <p:txBody>
          <a:bodyPr/>
          <a:lstStyle>
            <a:lvl1pPr marL="265113" indent="-265113">
              <a:lnSpc>
                <a:spcPct val="120000"/>
              </a:lnSpc>
              <a:spcBef>
                <a:spcPts val="0"/>
              </a:spcBef>
              <a:spcAft>
                <a:spcPts val="0"/>
              </a:spcAft>
              <a:buClrTx/>
              <a:buFont typeface="Arial" panose="020B0604020202020204" pitchFamily="34" charset="0"/>
              <a:buChar char="•"/>
              <a:defRPr sz="3200">
                <a:solidFill>
                  <a:schemeClr val="tx1"/>
                </a:solidFill>
              </a:defRPr>
            </a:lvl1pPr>
            <a:lvl2pPr marL="717550" indent="-358775">
              <a:lnSpc>
                <a:spcPct val="120000"/>
              </a:lnSpc>
              <a:spcBef>
                <a:spcPts val="0"/>
              </a:spcBef>
              <a:spcAft>
                <a:spcPts val="0"/>
              </a:spcAft>
              <a:buClrTx/>
              <a:buFont typeface="Wingdings" panose="05000000000000000000" pitchFamily="2" charset="2"/>
              <a:buChar char="ü"/>
              <a:defRPr sz="2800">
                <a:solidFill>
                  <a:schemeClr val="tx1"/>
                </a:solidFill>
              </a:defRPr>
            </a:lvl2pPr>
            <a:lvl3pPr marL="896938" indent="-182563">
              <a:lnSpc>
                <a:spcPct val="120000"/>
              </a:lnSpc>
              <a:spcBef>
                <a:spcPts val="0"/>
              </a:spcBef>
              <a:spcAft>
                <a:spcPts val="0"/>
              </a:spcAft>
              <a:buClrTx/>
              <a:defRPr sz="2600">
                <a:solidFill>
                  <a:schemeClr val="tx1"/>
                </a:solidFill>
              </a:defRPr>
            </a:lvl3pPr>
          </a:lstStyle>
          <a:p>
            <a:pPr lvl="0"/>
            <a:r>
              <a:rPr lang="en-US" altLang="zh-TW" dirty="0"/>
              <a:t>Click to edit Master text styles</a:t>
            </a:r>
          </a:p>
          <a:p>
            <a:pPr lvl="1"/>
            <a:r>
              <a:rPr lang="en-US" altLang="zh-TW" dirty="0"/>
              <a:t>Second level</a:t>
            </a:r>
          </a:p>
          <a:p>
            <a:pPr lvl="2"/>
            <a:r>
              <a:rPr lang="en-US" altLang="zh-TW" dirty="0"/>
              <a:t>Third level</a:t>
            </a:r>
          </a:p>
        </p:txBody>
      </p:sp>
      <p:sp>
        <p:nvSpPr>
          <p:cNvPr id="7" name="Title Placeholder 1"/>
          <p:cNvSpPr>
            <a:spLocks noGrp="1"/>
          </p:cNvSpPr>
          <p:nvPr>
            <p:ph type="title"/>
          </p:nvPr>
        </p:nvSpPr>
        <p:spPr>
          <a:xfrm>
            <a:off x="623392" y="362805"/>
            <a:ext cx="11006176" cy="736866"/>
          </a:xfrm>
          <a:prstGeom prst="rect">
            <a:avLst/>
          </a:prstGeom>
        </p:spPr>
        <p:txBody>
          <a:bodyPr vert="horz" lIns="91440" tIns="45720" rIns="91440" bIns="45720" rtlCol="0" anchor="b">
            <a:normAutofit/>
          </a:bodyPr>
          <a:lstStyle>
            <a:lvl1pPr>
              <a:defRPr>
                <a:solidFill>
                  <a:schemeClr val="tx1"/>
                </a:solidFill>
              </a:defRPr>
            </a:lvl1pPr>
          </a:lstStyle>
          <a:p>
            <a:r>
              <a:rPr lang="zh-TW" altLang="en-US" dirty="0"/>
              <a:t>按一下以編輯母片標題樣式</a:t>
            </a:r>
            <a:endParaRPr lang="en-US" dirty="0"/>
          </a:p>
        </p:txBody>
      </p:sp>
    </p:spTree>
    <p:extLst>
      <p:ext uri="{BB962C8B-B14F-4D97-AF65-F5344CB8AC3E}">
        <p14:creationId xmlns:p14="http://schemas.microsoft.com/office/powerpoint/2010/main" val="2803569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image" Target="../media/image5.gi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image" Target="../media/image4.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2"/>
          <a:srcRect/>
          <a:stretch>
            <a:fillRect/>
          </a:stretch>
        </a:blipFill>
        <a:effectLst/>
      </p:bgPr>
    </p:bg>
    <p:spTree>
      <p:nvGrpSpPr>
        <p:cNvPr id="1" name=""/>
        <p:cNvGrpSpPr/>
        <p:nvPr/>
      </p:nvGrpSpPr>
      <p:grpSpPr>
        <a:xfrm>
          <a:off x="0" y="0"/>
          <a:ext cx="0" cy="0"/>
          <a:chOff x="0" y="0"/>
          <a:chExt cx="0" cy="0"/>
        </a:xfrm>
      </p:grpSpPr>
      <p:sp>
        <p:nvSpPr>
          <p:cNvPr id="165890" name="Rectangle 2"/>
          <p:cNvSpPr>
            <a:spLocks noGrp="1" noChangeArrowheads="1"/>
          </p:cNvSpPr>
          <p:nvPr>
            <p:ph type="title"/>
          </p:nvPr>
        </p:nvSpPr>
        <p:spPr bwMode="auto">
          <a:xfrm>
            <a:off x="1488018" y="119064"/>
            <a:ext cx="10079567" cy="122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1" compatLnSpc="1">
            <a:prstTxWarp prst="textNoShape">
              <a:avLst/>
            </a:prstTxWarp>
          </a:bodyPr>
          <a:lstStyle/>
          <a:p>
            <a:pPr lvl="0"/>
            <a:r>
              <a:rPr lang="zh-TW" altLang="en-US"/>
              <a:t>按一下以編輯母片標題樣式</a:t>
            </a:r>
          </a:p>
        </p:txBody>
      </p:sp>
      <p:sp>
        <p:nvSpPr>
          <p:cNvPr id="165891" name="Rectangle 3"/>
          <p:cNvSpPr>
            <a:spLocks noGrp="1" noChangeArrowheads="1"/>
          </p:cNvSpPr>
          <p:nvPr>
            <p:ph type="body" idx="1"/>
          </p:nvPr>
        </p:nvSpPr>
        <p:spPr bwMode="auto">
          <a:xfrm>
            <a:off x="1576918" y="1412876"/>
            <a:ext cx="10430933"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按一下以編輯母片</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Rectangle 4"/>
          <p:cNvSpPr>
            <a:spLocks noGrp="1" noChangeArrowheads="1"/>
          </p:cNvSpPr>
          <p:nvPr>
            <p:ph type="dt" sz="half" idx="2"/>
          </p:nvPr>
        </p:nvSpPr>
        <p:spPr bwMode="auto">
          <a:xfrm>
            <a:off x="609600" y="6245225"/>
            <a:ext cx="2844800" cy="47625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kumimoji="0" sz="1400">
                <a:latin typeface="Tahoma" pitchFamily="34" charset="0"/>
                <a:ea typeface="新細明體" pitchFamily="18" charset="-120"/>
              </a:defRPr>
            </a:lvl1pPr>
          </a:lstStyle>
          <a:p>
            <a:pPr>
              <a:defRPr/>
            </a:pPr>
            <a:endParaRPr lang="en-US" altLang="zh-TW"/>
          </a:p>
        </p:txBody>
      </p:sp>
      <p:sp>
        <p:nvSpPr>
          <p:cNvPr id="8" name="Rectangle 5"/>
          <p:cNvSpPr>
            <a:spLocks noGrp="1" noChangeArrowheads="1"/>
          </p:cNvSpPr>
          <p:nvPr>
            <p:ph type="ftr" sz="quarter" idx="3"/>
          </p:nvPr>
        </p:nvSpPr>
        <p:spPr bwMode="auto">
          <a:xfrm>
            <a:off x="4165600" y="6245225"/>
            <a:ext cx="3860800" cy="47625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ctr">
              <a:defRPr kumimoji="0" sz="1400">
                <a:latin typeface="Tahoma" pitchFamily="34" charset="0"/>
                <a:ea typeface="新細明體" pitchFamily="18" charset="-120"/>
              </a:defRPr>
            </a:lvl1pPr>
          </a:lstStyle>
          <a:p>
            <a:pPr>
              <a:defRPr/>
            </a:pPr>
            <a:endParaRPr lang="en-US" altLang="zh-TW"/>
          </a:p>
        </p:txBody>
      </p:sp>
      <p:sp>
        <p:nvSpPr>
          <p:cNvPr id="9" name="Rectangle 6"/>
          <p:cNvSpPr>
            <a:spLocks noGrp="1" noChangeArrowheads="1"/>
          </p:cNvSpPr>
          <p:nvPr>
            <p:ph type="sldNum" sz="quarter" idx="4"/>
          </p:nvPr>
        </p:nvSpPr>
        <p:spPr bwMode="auto">
          <a:xfrm>
            <a:off x="9363711" y="6394107"/>
            <a:ext cx="2844800" cy="47625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r">
              <a:defRPr kumimoji="0" sz="1400">
                <a:solidFill>
                  <a:schemeClr val="tx1"/>
                </a:solidFill>
                <a:latin typeface="Tahoma" pitchFamily="34" charset="0"/>
                <a:ea typeface="新細明體" charset="-120"/>
              </a:defRPr>
            </a:lvl1pPr>
          </a:lstStyle>
          <a:p>
            <a:pPr>
              <a:defRPr/>
            </a:pPr>
            <a:fld id="{BA64D8DE-A286-4C21-8B3B-EAC193184876}" type="slidenum">
              <a:rPr lang="en-US" altLang="zh-TW" smtClean="0"/>
              <a:pPr>
                <a:defRPr/>
              </a:pPr>
              <a:t>‹#›</a:t>
            </a:fld>
            <a:endParaRPr lang="en-US" altLang="zh-TW"/>
          </a:p>
        </p:txBody>
      </p:sp>
    </p:spTree>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3" r:id="rId8"/>
    <p:sldLayoutId id="2147483714" r:id="rId9"/>
    <p:sldLayoutId id="2147483715" r:id="rId10"/>
  </p:sldLayoutIdLst>
  <p:hf hdr="0" ftr="0" dt="0"/>
  <p:txStyles>
    <p:titleStyle>
      <a:lvl1pPr algn="ctr" rtl="0" eaLnBrk="1" fontAlgn="ctr" hangingPunct="1">
        <a:spcBef>
          <a:spcPct val="0"/>
        </a:spcBef>
        <a:spcAft>
          <a:spcPct val="0"/>
        </a:spcAft>
        <a:defRPr sz="4000">
          <a:solidFill>
            <a:schemeClr val="tx2"/>
          </a:solidFill>
          <a:latin typeface="+mj-lt"/>
          <a:ea typeface="+mj-ea"/>
          <a:cs typeface="+mj-cs"/>
        </a:defRPr>
      </a:lvl1pPr>
      <a:lvl2pPr algn="ctr" rtl="0" eaLnBrk="1" fontAlgn="ctr" hangingPunct="1">
        <a:spcBef>
          <a:spcPct val="0"/>
        </a:spcBef>
        <a:spcAft>
          <a:spcPct val="0"/>
        </a:spcAft>
        <a:defRPr sz="4000">
          <a:solidFill>
            <a:schemeClr val="tx2"/>
          </a:solidFill>
          <a:latin typeface="Arial" charset="0"/>
          <a:ea typeface="微軟正黑體" pitchFamily="34" charset="-120"/>
        </a:defRPr>
      </a:lvl2pPr>
      <a:lvl3pPr algn="ctr" rtl="0" eaLnBrk="1" fontAlgn="ctr" hangingPunct="1">
        <a:spcBef>
          <a:spcPct val="0"/>
        </a:spcBef>
        <a:spcAft>
          <a:spcPct val="0"/>
        </a:spcAft>
        <a:defRPr sz="4000">
          <a:solidFill>
            <a:schemeClr val="tx2"/>
          </a:solidFill>
          <a:latin typeface="Arial" charset="0"/>
          <a:ea typeface="微軟正黑體" pitchFamily="34" charset="-120"/>
        </a:defRPr>
      </a:lvl3pPr>
      <a:lvl4pPr algn="ctr" rtl="0" eaLnBrk="1" fontAlgn="ctr" hangingPunct="1">
        <a:spcBef>
          <a:spcPct val="0"/>
        </a:spcBef>
        <a:spcAft>
          <a:spcPct val="0"/>
        </a:spcAft>
        <a:defRPr sz="4000">
          <a:solidFill>
            <a:schemeClr val="tx2"/>
          </a:solidFill>
          <a:latin typeface="Arial" charset="0"/>
          <a:ea typeface="微軟正黑體" pitchFamily="34" charset="-120"/>
        </a:defRPr>
      </a:lvl4pPr>
      <a:lvl5pPr algn="ctr" rtl="0" eaLnBrk="1" fontAlgn="ctr" hangingPunct="1">
        <a:spcBef>
          <a:spcPct val="0"/>
        </a:spcBef>
        <a:spcAft>
          <a:spcPct val="0"/>
        </a:spcAft>
        <a:defRPr sz="4000">
          <a:solidFill>
            <a:schemeClr val="tx2"/>
          </a:solidFill>
          <a:latin typeface="Arial" charset="0"/>
          <a:ea typeface="微軟正黑體" pitchFamily="34" charset="-120"/>
        </a:defRPr>
      </a:lvl5pPr>
      <a:lvl6pPr marL="457200" algn="ctr" rtl="0" eaLnBrk="1" fontAlgn="ctr" hangingPunct="1">
        <a:spcBef>
          <a:spcPct val="0"/>
        </a:spcBef>
        <a:spcAft>
          <a:spcPct val="0"/>
        </a:spcAft>
        <a:defRPr sz="4000">
          <a:solidFill>
            <a:schemeClr val="tx2"/>
          </a:solidFill>
          <a:latin typeface="Arial" charset="0"/>
          <a:ea typeface="微軟正黑體" pitchFamily="34" charset="-120"/>
        </a:defRPr>
      </a:lvl6pPr>
      <a:lvl7pPr marL="914400" algn="ctr" rtl="0" eaLnBrk="1" fontAlgn="ctr" hangingPunct="1">
        <a:spcBef>
          <a:spcPct val="0"/>
        </a:spcBef>
        <a:spcAft>
          <a:spcPct val="0"/>
        </a:spcAft>
        <a:defRPr sz="4000">
          <a:solidFill>
            <a:schemeClr val="tx2"/>
          </a:solidFill>
          <a:latin typeface="Arial" charset="0"/>
          <a:ea typeface="微軟正黑體" pitchFamily="34" charset="-120"/>
        </a:defRPr>
      </a:lvl7pPr>
      <a:lvl8pPr marL="1371600" algn="ctr" rtl="0" eaLnBrk="1" fontAlgn="ctr" hangingPunct="1">
        <a:spcBef>
          <a:spcPct val="0"/>
        </a:spcBef>
        <a:spcAft>
          <a:spcPct val="0"/>
        </a:spcAft>
        <a:defRPr sz="4000">
          <a:solidFill>
            <a:schemeClr val="tx2"/>
          </a:solidFill>
          <a:latin typeface="Arial" charset="0"/>
          <a:ea typeface="微軟正黑體" pitchFamily="34" charset="-120"/>
        </a:defRPr>
      </a:lvl8pPr>
      <a:lvl9pPr marL="1828800" algn="ctr" rtl="0" eaLnBrk="1" fontAlgn="ctr" hangingPunct="1">
        <a:spcBef>
          <a:spcPct val="0"/>
        </a:spcBef>
        <a:spcAft>
          <a:spcPct val="0"/>
        </a:spcAft>
        <a:defRPr sz="4000">
          <a:solidFill>
            <a:schemeClr val="tx2"/>
          </a:solidFill>
          <a:latin typeface="Arial" charset="0"/>
          <a:ea typeface="微軟正黑體" pitchFamily="34" charset="-120"/>
        </a:defRPr>
      </a:lvl9pPr>
    </p:titleStyle>
    <p:bodyStyle>
      <a:lvl1pPr marL="342900" indent="-342900" algn="l" rtl="0" eaLnBrk="1" fontAlgn="base" hangingPunct="1">
        <a:spcBef>
          <a:spcPct val="20000"/>
        </a:spcBef>
        <a:spcAft>
          <a:spcPct val="0"/>
        </a:spcAft>
        <a:buClr>
          <a:schemeClr val="folHlink"/>
        </a:buClr>
        <a:buFont typeface="Wingdings" pitchFamily="2" charset="2"/>
        <a:buBlip>
          <a:blip r:embed="rId13"/>
        </a:buBlip>
        <a:defRPr sz="2800">
          <a:solidFill>
            <a:schemeClr val="tx1"/>
          </a:solidFill>
          <a:latin typeface="+mn-lt"/>
          <a:ea typeface="+mn-ea"/>
          <a:cs typeface="+mn-cs"/>
        </a:defRPr>
      </a:lvl1pPr>
      <a:lvl2pPr marL="742950" indent="-285750" algn="l" rtl="0" eaLnBrk="1" fontAlgn="base" hangingPunct="1">
        <a:spcBef>
          <a:spcPct val="20000"/>
        </a:spcBef>
        <a:spcAft>
          <a:spcPct val="0"/>
        </a:spcAft>
        <a:buClr>
          <a:schemeClr val="hlink"/>
        </a:buClr>
        <a:buSzPct val="90000"/>
        <a:buFont typeface="Wingdings" pitchFamily="2" charset="2"/>
        <a:buBlip>
          <a:blip r:embed="rId14"/>
        </a:buBlip>
        <a:defRPr sz="2400">
          <a:solidFill>
            <a:schemeClr val="tx1"/>
          </a:solidFill>
          <a:latin typeface="+mn-lt"/>
          <a:ea typeface="+mn-ea"/>
        </a:defRPr>
      </a:lvl2pPr>
      <a:lvl3pPr marL="1143000" indent="-228600" algn="l" rtl="0" eaLnBrk="1" fontAlgn="base" hangingPunct="1">
        <a:spcBef>
          <a:spcPct val="20000"/>
        </a:spcBef>
        <a:spcAft>
          <a:spcPct val="0"/>
        </a:spcAft>
        <a:buClr>
          <a:schemeClr val="folHlink"/>
        </a:buClr>
        <a:buFont typeface="Wingdings" pitchFamily="2" charset="2"/>
        <a:buChar char="ü"/>
        <a:defRPr sz="2000">
          <a:solidFill>
            <a:schemeClr val="tx1"/>
          </a:solidFill>
          <a:latin typeface="+mn-lt"/>
          <a:ea typeface="+mn-ea"/>
        </a:defRPr>
      </a:lvl3pPr>
      <a:lvl4pPr marL="1600200" indent="-228600" algn="l" rtl="0" eaLnBrk="1" fontAlgn="base" hangingPunct="1">
        <a:spcBef>
          <a:spcPct val="20000"/>
        </a:spcBef>
        <a:spcAft>
          <a:spcPct val="0"/>
        </a:spcAft>
        <a:buClr>
          <a:schemeClr val="accent2"/>
        </a:buClr>
        <a:buFont typeface="Wingdings" pitchFamily="2" charset="2"/>
        <a:buBlip>
          <a:blip r:embed="rId15"/>
        </a:buBlip>
        <a:defRPr>
          <a:solidFill>
            <a:schemeClr val="tx1"/>
          </a:solidFill>
          <a:latin typeface="+mn-lt"/>
          <a:ea typeface="+mn-ea"/>
        </a:defRPr>
      </a:lvl4pPr>
      <a:lvl5pPr marL="2057400" indent="-228600" algn="l" rtl="0" eaLnBrk="1" fontAlgn="base" hangingPunct="1">
        <a:spcBef>
          <a:spcPct val="20000"/>
        </a:spcBef>
        <a:spcAft>
          <a:spcPct val="0"/>
        </a:spcAft>
        <a:buClr>
          <a:schemeClr val="accent1"/>
        </a:buClr>
        <a:buFont typeface="Wingdings" pitchFamily="2" charset="2"/>
        <a:buBlip>
          <a:blip r:embed="rId16"/>
        </a:buBlip>
        <a:defRPr>
          <a:solidFill>
            <a:schemeClr val="tx1"/>
          </a:solidFill>
          <a:latin typeface="+mn-lt"/>
          <a:ea typeface="+mn-ea"/>
        </a:defRPr>
      </a:lvl5pPr>
      <a:lvl6pPr marL="2514600" indent="-228600" algn="l" rtl="0" eaLnBrk="1" fontAlgn="base" hangingPunct="1">
        <a:spcBef>
          <a:spcPct val="20000"/>
        </a:spcBef>
        <a:spcAft>
          <a:spcPct val="0"/>
        </a:spcAft>
        <a:buClr>
          <a:schemeClr val="accent1"/>
        </a:buClr>
        <a:buFont typeface="Wingdings" pitchFamily="2" charset="2"/>
        <a:buBlip>
          <a:blip r:embed="rId16"/>
        </a:buBlip>
        <a:defRPr>
          <a:solidFill>
            <a:schemeClr val="tx1"/>
          </a:solidFill>
          <a:latin typeface="+mn-lt"/>
          <a:ea typeface="+mn-ea"/>
        </a:defRPr>
      </a:lvl6pPr>
      <a:lvl7pPr marL="2971800" indent="-228600" algn="l" rtl="0" eaLnBrk="1" fontAlgn="base" hangingPunct="1">
        <a:spcBef>
          <a:spcPct val="20000"/>
        </a:spcBef>
        <a:spcAft>
          <a:spcPct val="0"/>
        </a:spcAft>
        <a:buClr>
          <a:schemeClr val="accent1"/>
        </a:buClr>
        <a:buFont typeface="Wingdings" pitchFamily="2" charset="2"/>
        <a:buBlip>
          <a:blip r:embed="rId16"/>
        </a:buBlip>
        <a:defRPr>
          <a:solidFill>
            <a:schemeClr val="tx1"/>
          </a:solidFill>
          <a:latin typeface="+mn-lt"/>
          <a:ea typeface="+mn-ea"/>
        </a:defRPr>
      </a:lvl7pPr>
      <a:lvl8pPr marL="3429000" indent="-228600" algn="l" rtl="0" eaLnBrk="1" fontAlgn="base" hangingPunct="1">
        <a:spcBef>
          <a:spcPct val="20000"/>
        </a:spcBef>
        <a:spcAft>
          <a:spcPct val="0"/>
        </a:spcAft>
        <a:buClr>
          <a:schemeClr val="accent1"/>
        </a:buClr>
        <a:buFont typeface="Wingdings" pitchFamily="2" charset="2"/>
        <a:buBlip>
          <a:blip r:embed="rId16"/>
        </a:buBlip>
        <a:defRPr>
          <a:solidFill>
            <a:schemeClr val="tx1"/>
          </a:solidFill>
          <a:latin typeface="+mn-lt"/>
          <a:ea typeface="+mn-ea"/>
        </a:defRPr>
      </a:lvl8pPr>
      <a:lvl9pPr marL="3886200" indent="-228600" algn="l" rtl="0" eaLnBrk="1" fontAlgn="base" hangingPunct="1">
        <a:spcBef>
          <a:spcPct val="20000"/>
        </a:spcBef>
        <a:spcAft>
          <a:spcPct val="0"/>
        </a:spcAft>
        <a:buClr>
          <a:schemeClr val="accent1"/>
        </a:buClr>
        <a:buFont typeface="Wingdings" pitchFamily="2" charset="2"/>
        <a:buBlip>
          <a:blip r:embed="rId16"/>
        </a:buBlip>
        <a:defRPr>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ala.org/sites/default/files/2025-10/acrl_ai_competencies.pdf" TargetMode="Externa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ala.org/acrl/publications/whitepapers/presidential" TargetMode="External"/><Relationship Id="rId2" Type="http://schemas.openxmlformats.org/officeDocument/2006/relationships/hyperlink" Target="https://terms.naer.edu.tw/detail/fa58f4d0323c6652cb77b317faf907e9/?startswith=zh&amp;seq=2" TargetMode="External"/><Relationship Id="rId1" Type="http://schemas.openxmlformats.org/officeDocument/2006/relationships/slideLayout" Target="../slideLayouts/slideLayout2.xml"/><Relationship Id="rId4" Type="http://schemas.openxmlformats.org/officeDocument/2006/relationships/hyperlink" Target="https://unesdoc.unesco.org/ark:/48223/pf0000377068" TargetMode="External"/></Relationships>
</file>

<file path=ppt/slides/_rels/slide40.xml.rels><?xml version="1.0" encoding="UTF-8" standalone="yes"?>
<Relationships xmlns="http://schemas.openxmlformats.org/package/2006/relationships"><Relationship Id="rId3" Type="http://schemas.openxmlformats.org/officeDocument/2006/relationships/hyperlink" Target="https://thelibrairy.wordpress.com/2020/03/11/the-robot-test" TargetMode="External"/><Relationship Id="rId2" Type="http://schemas.openxmlformats.org/officeDocument/2006/relationships/hyperlink" Target="https://vocus.cc/article/66fe4312fd8978000143392b"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s://www.nlb.gov.sg/main/site/-/media/NLBMedia/Images/SURE/Resources-for-Teens/NILBAboutUsA2FA-Revised.pdf" TargetMode="External"/><Relationship Id="rId2" Type="http://schemas.openxmlformats.org/officeDocument/2006/relationships/hyperlink" Target="https://vocus.cc/article/66fe530afd8978000144ba0e" TargetMode="External"/><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44.xml.rels><?xml version="1.0" encoding="UTF-8" standalone="yes"?>
<Relationships xmlns="http://schemas.openxmlformats.org/package/2006/relationships"><Relationship Id="rId3" Type="http://schemas.openxmlformats.org/officeDocument/2006/relationships/hyperlink" Target="https://www.nlb.gov.sg/main/site/-/media/NLBMedia/Images/SURE/Resources-for-Teens/NILBAboutUsA2FA-Revised.pdf" TargetMode="External"/><Relationship Id="rId2" Type="http://schemas.openxmlformats.org/officeDocument/2006/relationships/hyperlink" Target="https://vocus.cc/article/66fe530afd8978000144ba0e"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https://www.nlb.gov.sg/main/site/-/media/NLBMedia/Images/SURE/Resources-for-Teens/NILBAboutUsA2FA-Revised.pdf" TargetMode="External"/><Relationship Id="rId2" Type="http://schemas.openxmlformats.org/officeDocument/2006/relationships/hyperlink" Target="https://vocus.cc/article/66fe530afd8978000144ba0e"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s://www.connectedpapers.com/" TargetMode="External"/><Relationship Id="rId2" Type="http://schemas.openxmlformats.org/officeDocument/2006/relationships/hyperlink" Target="https://keenious.com/landing" TargetMode="External"/><Relationship Id="rId1" Type="http://schemas.openxmlformats.org/officeDocument/2006/relationships/slideLayout" Target="../slideLayouts/slideLayout2.xml"/><Relationship Id="rId6" Type="http://schemas.openxmlformats.org/officeDocument/2006/relationships/hyperlink" Target="https://scispace.com/" TargetMode="External"/><Relationship Id="rId5" Type="http://schemas.openxmlformats.org/officeDocument/2006/relationships/hyperlink" Target="https://www.researchrabbit.ai/" TargetMode="External"/><Relationship Id="rId4" Type="http://schemas.openxmlformats.org/officeDocument/2006/relationships/hyperlink" Target="https://www.semanticscholar.org/" TargetMode="Externa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scispace.com/" TargetMode="Externa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hyperlink" Target="https://repository.ifla.org/handle/20.500.14598/1646"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6.xml"/><Relationship Id="rId4" Type="http://schemas.openxmlformats.org/officeDocument/2006/relationships/image" Target="../media/image15.png"/></Relationships>
</file>

<file path=ppt/slides/_rels/slide5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5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6.xml"/><Relationship Id="rId5" Type="http://schemas.openxmlformats.org/officeDocument/2006/relationships/image" Target="../media/image27.png"/><Relationship Id="rId4" Type="http://schemas.openxmlformats.org/officeDocument/2006/relationships/image" Target="../media/image26.png"/></Relationships>
</file>

<file path=ppt/slides/_rels/slide5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6.xml"/><Relationship Id="rId5" Type="http://schemas.openxmlformats.org/officeDocument/2006/relationships/image" Target="../media/image31.png"/><Relationship Id="rId4" Type="http://schemas.openxmlformats.org/officeDocument/2006/relationships/image" Target="../media/image30.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hyperlink" Target="https://allea.org/wp-content/uploads/2023/06/European-Code-of-Conduct-Revised-Edition-2023.pdf"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hyperlink" Target="https://allea.org/wp-content/uploads/2023/06/European-Code-of-Conduct-Revised-Edition-2023.pdf" TargetMode="Externa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hyperlink" Target="https://allea.org/wp-content/uploads/2023/06/European-Code-of-Conduct-Revised-Edition-2023.pdf" TargetMode="Externa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hyperlink" Target="https://www.elsevier.com/about/policies-and-standards/generative-ai-policies-for-journals" TargetMode="Externa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hyperlink" Target="https://www.elsevier.com/about/policies-and-standards/generative-ai-policies-for-journals" TargetMode="Externa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hyperlink" Target="https://www.elsevier.com/about/policies-and-standards/generative-ai-policies-for-journals" TargetMode="Externa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s://www.elsevier.com/about/policies-and-standards/generative-ai-policies-for-journals" TargetMode="External"/><Relationship Id="rId1" Type="http://schemas.openxmlformats.org/officeDocument/2006/relationships/slideLayout" Target="../slideLayouts/slideLayout6.xml"/><Relationship Id="rId5" Type="http://schemas.openxmlformats.org/officeDocument/2006/relationships/image" Target="../media/image34.png"/><Relationship Id="rId4" Type="http://schemas.openxmlformats.org/officeDocument/2006/relationships/image" Target="../media/image33.png"/></Relationships>
</file>

<file path=ppt/slides/_rels/slide6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https://taylorandfrancis.com/our-policies/ai-policy/" TargetMode="External"/><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36.png"/><Relationship Id="rId1" Type="http://schemas.openxmlformats.org/officeDocument/2006/relationships/slideLayout" Target="../slideLayouts/slideLayout6.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6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hyperlink" Target="https://www.apa.org/pubs/journals/resources/publishing-policies" TargetMode="External"/><Relationship Id="rId1" Type="http://schemas.openxmlformats.org/officeDocument/2006/relationships/slideLayout" Target="../slideLayouts/slideLayout6.xml"/><Relationship Id="rId4" Type="http://schemas.openxmlformats.org/officeDocument/2006/relationships/hyperlink" Target="https://apastyle.apa.org/blog/how-to-cite-chatgpt"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hyperlink" Target="https://vocus.cc/article/67c0fc3bfd8978000152efc8" TargetMode="External"/><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hyperlink" Target="https://apastyle.apa.org/style-grammar-guidelines/references/examples/ai-references" TargetMode="External"/><Relationship Id="rId1" Type="http://schemas.openxmlformats.org/officeDocument/2006/relationships/slideLayout" Target="../slideLayouts/slideLayout6.xml"/><Relationship Id="rId4" Type="http://schemas.openxmlformats.org/officeDocument/2006/relationships/hyperlink" Target="https://apastyle.apa.org/blog/cite-generative-ai-references" TargetMode="External"/></Relationships>
</file>

<file path=ppt/slides/_rels/slide7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hyperlink" Target="https://guides.library.uq.edu.au/referencing/acknowledging-and-referencing-ai" TargetMode="External"/><Relationship Id="rId1" Type="http://schemas.openxmlformats.org/officeDocument/2006/relationships/slideLayout" Target="../slideLayouts/slideLayout6.xml"/><Relationship Id="rId4" Type="http://schemas.openxmlformats.org/officeDocument/2006/relationships/image" Target="../media/image47.png"/></Relationships>
</file>

<file path=ppt/slides/_rels/slide7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hyperlink" Target="https://www.airitilibrary.com/jnltitledo/1013090x-n.pdf" TargetMode="External"/><Relationship Id="rId1" Type="http://schemas.openxmlformats.org/officeDocument/2006/relationships/slideLayout" Target="../slideLayouts/slideLayout6.xml"/><Relationship Id="rId4" Type="http://schemas.openxmlformats.org/officeDocument/2006/relationships/image" Target="../media/image49.png"/></Relationships>
</file>

<file path=ppt/slides/_rels/slide7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hyperlink" Target="https://www.nstc.gov.tw/nstc/attachments/02f4c172-9c8b-44ce-87d3-09bdfcd948b8" TargetMode="Externa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hyperlink" Target="https://docs.google.com/document/d/17IlZPFE6Y0ECbBMIQ9akKS5EgO1St7P8?rtpof=true&amp;usp=drive_fs" TargetMode="External"/><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hyperlink" Target="https://apps.crossref.org/SimpleTextQuery" TargetMode="External"/><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w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a:extLst>
              <a:ext uri="{FF2B5EF4-FFF2-40B4-BE49-F238E27FC236}">
                <a16:creationId xmlns:a16="http://schemas.microsoft.com/office/drawing/2014/main" id="{FD9A4E4E-E693-3986-7CE3-548BA71B550A}"/>
              </a:ext>
            </a:extLst>
          </p:cNvPr>
          <p:cNvSpPr>
            <a:spLocks noGrp="1"/>
          </p:cNvSpPr>
          <p:nvPr>
            <p:ph type="ctrTitle"/>
          </p:nvPr>
        </p:nvSpPr>
        <p:spPr>
          <a:xfrm>
            <a:off x="1488017" y="2133601"/>
            <a:ext cx="10363200" cy="1470025"/>
          </a:xfrm>
        </p:spPr>
        <p:txBody>
          <a:bodyPr/>
          <a:lstStyle/>
          <a:p>
            <a:r>
              <a:rPr lang="zh-TW" altLang="en-US" dirty="0"/>
              <a:t>圖書館員的 </a:t>
            </a:r>
            <a:r>
              <a:rPr lang="en-US" altLang="zh-TW" dirty="0"/>
              <a:t>AI </a:t>
            </a:r>
            <a:r>
              <a:rPr lang="zh-TW" altLang="en-US" dirty="0"/>
              <a:t>素養</a:t>
            </a:r>
          </a:p>
        </p:txBody>
      </p:sp>
      <p:sp>
        <p:nvSpPr>
          <p:cNvPr id="9" name="副標題 8">
            <a:extLst>
              <a:ext uri="{FF2B5EF4-FFF2-40B4-BE49-F238E27FC236}">
                <a16:creationId xmlns:a16="http://schemas.microsoft.com/office/drawing/2014/main" id="{F124B46D-59A2-CBBE-40C3-49EF3DBAA524}"/>
              </a:ext>
            </a:extLst>
          </p:cNvPr>
          <p:cNvSpPr>
            <a:spLocks noGrp="1"/>
          </p:cNvSpPr>
          <p:nvPr>
            <p:ph type="subTitle" idx="1"/>
          </p:nvPr>
        </p:nvSpPr>
        <p:spPr/>
        <p:txBody>
          <a:bodyPr/>
          <a:lstStyle/>
          <a:p>
            <a:pPr marL="0" indent="0" algn="ctr">
              <a:buNone/>
            </a:pPr>
            <a:r>
              <a:rPr lang="zh-TW" altLang="en-US" dirty="0"/>
              <a:t>柯皓仁</a:t>
            </a:r>
            <a:endParaRPr lang="en-US" altLang="zh-TW" dirty="0"/>
          </a:p>
          <a:p>
            <a:pPr marL="0" indent="0" algn="ctr">
              <a:buNone/>
            </a:pPr>
            <a:r>
              <a:rPr lang="zh-TW" altLang="en-US" dirty="0"/>
              <a:t>國立臺灣師範大學學習資訊專業學院院長</a:t>
            </a:r>
            <a:br>
              <a:rPr lang="en-US" altLang="zh-TW" dirty="0"/>
            </a:br>
            <a:r>
              <a:rPr lang="zh-TW" altLang="en-US" dirty="0"/>
              <a:t>中華民國圖書館學會理事長</a:t>
            </a:r>
            <a:endParaRPr lang="en-US" altLang="zh-TW" dirty="0"/>
          </a:p>
        </p:txBody>
      </p:sp>
      <p:sp>
        <p:nvSpPr>
          <p:cNvPr id="4" name="投影片編號版面配置區 3">
            <a:extLst>
              <a:ext uri="{FF2B5EF4-FFF2-40B4-BE49-F238E27FC236}">
                <a16:creationId xmlns:a16="http://schemas.microsoft.com/office/drawing/2014/main" id="{2295FD42-D740-ECF9-5B90-5AA2F59D051F}"/>
              </a:ext>
            </a:extLst>
          </p:cNvPr>
          <p:cNvSpPr>
            <a:spLocks noGrp="1"/>
          </p:cNvSpPr>
          <p:nvPr>
            <p:ph type="sldNum" sz="quarter" idx="4"/>
          </p:nvPr>
        </p:nvSpPr>
        <p:spPr>
          <a:xfrm>
            <a:off x="9367724" y="6381750"/>
            <a:ext cx="2844800" cy="476250"/>
          </a:xfrm>
        </p:spPr>
        <p:txBody>
          <a:bodyPr/>
          <a:lstStyle/>
          <a:p>
            <a:fld id="{BA64D8DE-A286-4C21-8B3B-EAC193184876}" type="slidenum">
              <a:rPr lang="en-US" altLang="zh-TW" smtClean="0"/>
              <a:pPr/>
              <a:t>1</a:t>
            </a:fld>
            <a:endParaRPr lang="en-US" altLang="zh-TW"/>
          </a:p>
        </p:txBody>
      </p:sp>
    </p:spTree>
    <p:extLst>
      <p:ext uri="{BB962C8B-B14F-4D97-AF65-F5344CB8AC3E}">
        <p14:creationId xmlns:p14="http://schemas.microsoft.com/office/powerpoint/2010/main" val="29739665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A67EBB0-BC44-059D-DBC6-C1E5AC1B09A3}"/>
              </a:ext>
            </a:extLst>
          </p:cNvPr>
          <p:cNvSpPr>
            <a:spLocks noGrp="1"/>
          </p:cNvSpPr>
          <p:nvPr>
            <p:ph type="title"/>
          </p:nvPr>
        </p:nvSpPr>
        <p:spPr/>
        <p:txBody>
          <a:bodyPr/>
          <a:lstStyle/>
          <a:p>
            <a:r>
              <a:rPr lang="en-US" altLang="zh-TW" dirty="0" err="1">
                <a:hlinkClick r:id="rId2"/>
              </a:rPr>
              <a:t>Acrl</a:t>
            </a:r>
            <a:r>
              <a:rPr lang="en-US" altLang="zh-TW" dirty="0">
                <a:hlinkClick r:id="rId2"/>
              </a:rPr>
              <a:t> ai Competencies for Academic Library Workers</a:t>
            </a:r>
            <a:endParaRPr lang="zh-TW" altLang="en-US" dirty="0"/>
          </a:p>
        </p:txBody>
      </p:sp>
      <p:sp>
        <p:nvSpPr>
          <p:cNvPr id="3" name="文字版面配置區 2">
            <a:extLst>
              <a:ext uri="{FF2B5EF4-FFF2-40B4-BE49-F238E27FC236}">
                <a16:creationId xmlns:a16="http://schemas.microsoft.com/office/drawing/2014/main" id="{8A043085-3715-5C6A-C34E-797F9243A403}"/>
              </a:ext>
            </a:extLst>
          </p:cNvPr>
          <p:cNvSpPr>
            <a:spLocks noGrp="1"/>
          </p:cNvSpPr>
          <p:nvPr>
            <p:ph type="body" idx="1"/>
          </p:nvPr>
        </p:nvSpPr>
        <p:spPr/>
        <p:txBody>
          <a:bodyPr/>
          <a:lstStyle/>
          <a:p>
            <a:endParaRPr lang="zh-TW" altLang="en-US"/>
          </a:p>
        </p:txBody>
      </p:sp>
      <p:sp>
        <p:nvSpPr>
          <p:cNvPr id="4" name="投影片編號版面配置區 3">
            <a:extLst>
              <a:ext uri="{FF2B5EF4-FFF2-40B4-BE49-F238E27FC236}">
                <a16:creationId xmlns:a16="http://schemas.microsoft.com/office/drawing/2014/main" id="{7717AB28-71A4-88A6-F587-D78306EAF6AF}"/>
              </a:ext>
            </a:extLst>
          </p:cNvPr>
          <p:cNvSpPr>
            <a:spLocks noGrp="1"/>
          </p:cNvSpPr>
          <p:nvPr>
            <p:ph type="sldNum" sz="quarter" idx="12"/>
          </p:nvPr>
        </p:nvSpPr>
        <p:spPr/>
        <p:txBody>
          <a:bodyPr/>
          <a:lstStyle/>
          <a:p>
            <a:pPr>
              <a:defRPr/>
            </a:pPr>
            <a:fld id="{BA64D8DE-A286-4C21-8B3B-EAC193184876}" type="slidenum">
              <a:rPr lang="en-US" altLang="zh-TW" smtClean="0"/>
              <a:pPr>
                <a:defRPr/>
              </a:pPr>
              <a:t>10</a:t>
            </a:fld>
            <a:endParaRPr lang="en-US" altLang="zh-TW"/>
          </a:p>
        </p:txBody>
      </p:sp>
    </p:spTree>
    <p:extLst>
      <p:ext uri="{BB962C8B-B14F-4D97-AF65-F5344CB8AC3E}">
        <p14:creationId xmlns:p14="http://schemas.microsoft.com/office/powerpoint/2010/main" val="20670007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6">
            <a:extLst>
              <a:ext uri="{FF2B5EF4-FFF2-40B4-BE49-F238E27FC236}">
                <a16:creationId xmlns:a16="http://schemas.microsoft.com/office/drawing/2014/main" id="{74E1B50B-7209-A4E0-948C-0EDF3E8FDECF}"/>
              </a:ext>
            </a:extLst>
          </p:cNvPr>
          <p:cNvSpPr>
            <a:spLocks noGrp="1"/>
          </p:cNvSpPr>
          <p:nvPr>
            <p:ph type="title"/>
          </p:nvPr>
        </p:nvSpPr>
        <p:spPr/>
        <p:txBody>
          <a:bodyPr/>
          <a:lstStyle/>
          <a:p>
            <a:r>
              <a:rPr lang="zh-TW" altLang="en-US" dirty="0"/>
              <a:t>學術圖書館員</a:t>
            </a:r>
            <a:r>
              <a:rPr lang="en-US" altLang="zh-TW" dirty="0"/>
              <a:t>AI</a:t>
            </a:r>
            <a:r>
              <a:rPr lang="zh-TW" altLang="en-US" dirty="0"/>
              <a:t>知能指南</a:t>
            </a:r>
          </a:p>
        </p:txBody>
      </p:sp>
      <p:sp>
        <p:nvSpPr>
          <p:cNvPr id="4" name="投影片編號版面配置區 3">
            <a:extLst>
              <a:ext uri="{FF2B5EF4-FFF2-40B4-BE49-F238E27FC236}">
                <a16:creationId xmlns:a16="http://schemas.microsoft.com/office/drawing/2014/main" id="{02F986D1-4B6A-0C9F-7C31-87BF4AEDF107}"/>
              </a:ext>
            </a:extLst>
          </p:cNvPr>
          <p:cNvSpPr>
            <a:spLocks noGrp="1"/>
          </p:cNvSpPr>
          <p:nvPr>
            <p:ph type="sldNum" sz="quarter" idx="12"/>
          </p:nvPr>
        </p:nvSpPr>
        <p:spPr/>
        <p:txBody>
          <a:bodyPr/>
          <a:lstStyle/>
          <a:p>
            <a:pPr>
              <a:defRPr/>
            </a:pPr>
            <a:fld id="{BA64D8DE-A286-4C21-8B3B-EAC193184876}" type="slidenum">
              <a:rPr lang="en-US" altLang="zh-TW" smtClean="0"/>
              <a:pPr>
                <a:defRPr/>
              </a:pPr>
              <a:t>11</a:t>
            </a:fld>
            <a:endParaRPr lang="en-US" altLang="zh-TW"/>
          </a:p>
        </p:txBody>
      </p:sp>
      <p:pic>
        <p:nvPicPr>
          <p:cNvPr id="8" name="圖片 7">
            <a:extLst>
              <a:ext uri="{FF2B5EF4-FFF2-40B4-BE49-F238E27FC236}">
                <a16:creationId xmlns:a16="http://schemas.microsoft.com/office/drawing/2014/main" id="{B3EECF41-1541-CA50-4B5A-A5190B4AEFBC}"/>
              </a:ext>
            </a:extLst>
          </p:cNvPr>
          <p:cNvPicPr>
            <a:picLocks noChangeAspect="1"/>
          </p:cNvPicPr>
          <p:nvPr/>
        </p:nvPicPr>
        <p:blipFill>
          <a:blip r:embed="rId2"/>
          <a:stretch>
            <a:fillRect/>
          </a:stretch>
        </p:blipFill>
        <p:spPr>
          <a:xfrm>
            <a:off x="2135560" y="1556792"/>
            <a:ext cx="9160533" cy="5112568"/>
          </a:xfrm>
          <a:prstGeom prst="rect">
            <a:avLst/>
          </a:prstGeom>
        </p:spPr>
      </p:pic>
    </p:spTree>
    <p:extLst>
      <p:ext uri="{BB962C8B-B14F-4D97-AF65-F5344CB8AC3E}">
        <p14:creationId xmlns:p14="http://schemas.microsoft.com/office/powerpoint/2010/main" val="18277868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a:extLst>
              <a:ext uri="{FF2B5EF4-FFF2-40B4-BE49-F238E27FC236}">
                <a16:creationId xmlns:a16="http://schemas.microsoft.com/office/drawing/2014/main" id="{5829C06D-1974-3CD2-1BD0-A43631881020}"/>
              </a:ext>
            </a:extLst>
          </p:cNvPr>
          <p:cNvSpPr>
            <a:spLocks noGrp="1"/>
          </p:cNvSpPr>
          <p:nvPr>
            <p:ph type="title"/>
          </p:nvPr>
        </p:nvSpPr>
        <p:spPr/>
        <p:txBody>
          <a:bodyPr/>
          <a:lstStyle/>
          <a:p>
            <a:r>
              <a:rPr lang="zh-TW" altLang="en-US" dirty="0"/>
              <a:t>思維心態</a:t>
            </a:r>
          </a:p>
        </p:txBody>
      </p:sp>
      <p:sp>
        <p:nvSpPr>
          <p:cNvPr id="6" name="內容版面配置區 5">
            <a:extLst>
              <a:ext uri="{FF2B5EF4-FFF2-40B4-BE49-F238E27FC236}">
                <a16:creationId xmlns:a16="http://schemas.microsoft.com/office/drawing/2014/main" id="{93D58384-1B4B-89F8-5548-2145EFDEB566}"/>
              </a:ext>
            </a:extLst>
          </p:cNvPr>
          <p:cNvSpPr>
            <a:spLocks noGrp="1"/>
          </p:cNvSpPr>
          <p:nvPr>
            <p:ph idx="1"/>
          </p:nvPr>
        </p:nvSpPr>
        <p:spPr/>
        <p:txBody>
          <a:bodyPr/>
          <a:lstStyle/>
          <a:p>
            <a:r>
              <a:rPr lang="zh-TW" altLang="en-US" dirty="0">
                <a:solidFill>
                  <a:srgbClr val="FF0000"/>
                </a:solidFill>
              </a:rPr>
              <a:t>好奇心</a:t>
            </a:r>
            <a:r>
              <a:rPr lang="en-US" altLang="zh-TW" dirty="0"/>
              <a:t>(Curiosity)</a:t>
            </a:r>
            <a:r>
              <a:rPr lang="zh-TW" altLang="en-US" dirty="0"/>
              <a:t>：保持對探索 </a:t>
            </a:r>
            <a:r>
              <a:rPr lang="en-US" altLang="zh-TW" dirty="0"/>
              <a:t>AI </a:t>
            </a:r>
            <a:r>
              <a:rPr lang="zh-TW" altLang="en-US" dirty="0"/>
              <a:t>工具潛力與限制的開放態度。</a:t>
            </a:r>
            <a:endParaRPr lang="en-US" altLang="zh-TW" dirty="0"/>
          </a:p>
          <a:p>
            <a:r>
              <a:rPr lang="zh-TW" altLang="en-US" dirty="0">
                <a:solidFill>
                  <a:srgbClr val="FF0000"/>
                </a:solidFill>
              </a:rPr>
              <a:t>懷疑精神</a:t>
            </a:r>
            <a:r>
              <a:rPr lang="en-US" altLang="zh-TW" dirty="0"/>
              <a:t>(Skepticism)</a:t>
            </a:r>
            <a:r>
              <a:rPr lang="zh-TW" altLang="en-US" dirty="0"/>
              <a:t>：以批判態度面對 </a:t>
            </a:r>
            <a:r>
              <a:rPr lang="en-US" altLang="zh-TW" dirty="0"/>
              <a:t>AI</a:t>
            </a:r>
            <a:r>
              <a:rPr lang="zh-TW" altLang="en-US" dirty="0"/>
              <a:t>，質疑其結果與呈現方式。</a:t>
            </a:r>
            <a:endParaRPr lang="en-US" altLang="zh-TW" dirty="0"/>
          </a:p>
          <a:p>
            <a:r>
              <a:rPr lang="zh-TW" altLang="en-US" dirty="0">
                <a:solidFill>
                  <a:srgbClr val="FF0000"/>
                </a:solidFill>
              </a:rPr>
              <a:t>判斷力</a:t>
            </a:r>
            <a:r>
              <a:rPr lang="en-US" altLang="zh-TW" dirty="0"/>
              <a:t>(Judgement)</a:t>
            </a:r>
            <a:r>
              <a:rPr lang="zh-TW" altLang="en-US" dirty="0"/>
              <a:t>：在做出或建議 </a:t>
            </a:r>
            <a:r>
              <a:rPr lang="en-US" altLang="zh-TW" dirty="0"/>
              <a:t>AI </a:t>
            </a:r>
            <a:r>
              <a:rPr lang="zh-TW" altLang="en-US" dirty="0"/>
              <a:t>相關決策時，應平衡證據、機構脈絡與社群影響。</a:t>
            </a:r>
            <a:endParaRPr lang="en-US" altLang="zh-TW" dirty="0"/>
          </a:p>
          <a:p>
            <a:r>
              <a:rPr lang="zh-TW" altLang="en-US" dirty="0">
                <a:solidFill>
                  <a:srgbClr val="FF0000"/>
                </a:solidFill>
              </a:rPr>
              <a:t>責任感</a:t>
            </a:r>
            <a:r>
              <a:rPr lang="en-US" altLang="zh-TW" dirty="0"/>
              <a:t>(Responsibility)</a:t>
            </a:r>
            <a:r>
              <a:rPr lang="zh-TW" altLang="en-US" dirty="0"/>
              <a:t>：將審慎評估與倫理考量視為對社群關懷與守護的行動。</a:t>
            </a:r>
            <a:endParaRPr lang="en-US" altLang="zh-TW" dirty="0"/>
          </a:p>
          <a:p>
            <a:r>
              <a:rPr lang="zh-TW" altLang="en-US" dirty="0">
                <a:solidFill>
                  <a:srgbClr val="FF0000"/>
                </a:solidFill>
              </a:rPr>
              <a:t>協作</a:t>
            </a:r>
            <a:r>
              <a:rPr lang="en-US" altLang="zh-TW" dirty="0"/>
              <a:t>(Collaboration)</a:t>
            </a:r>
            <a:r>
              <a:rPr lang="zh-TW" altLang="en-US" dirty="0"/>
              <a:t>：在評估 </a:t>
            </a:r>
            <a:r>
              <a:rPr lang="en-US" altLang="zh-TW" dirty="0"/>
              <a:t>AI </a:t>
            </a:r>
            <a:r>
              <a:rPr lang="zh-TW" altLang="en-US" dirty="0"/>
              <a:t>工具時，尋求多元觀點。</a:t>
            </a:r>
          </a:p>
        </p:txBody>
      </p:sp>
      <p:sp>
        <p:nvSpPr>
          <p:cNvPr id="4" name="投影片編號版面配置區 3">
            <a:extLst>
              <a:ext uri="{FF2B5EF4-FFF2-40B4-BE49-F238E27FC236}">
                <a16:creationId xmlns:a16="http://schemas.microsoft.com/office/drawing/2014/main" id="{AF96DF9A-003C-CFB6-28C0-CAB34AC5738B}"/>
              </a:ext>
            </a:extLst>
          </p:cNvPr>
          <p:cNvSpPr>
            <a:spLocks noGrp="1"/>
          </p:cNvSpPr>
          <p:nvPr>
            <p:ph type="sldNum" sz="quarter" idx="12"/>
          </p:nvPr>
        </p:nvSpPr>
        <p:spPr/>
        <p:txBody>
          <a:bodyPr/>
          <a:lstStyle/>
          <a:p>
            <a:pPr>
              <a:defRPr/>
            </a:pPr>
            <a:fld id="{BA64D8DE-A286-4C21-8B3B-EAC193184876}" type="slidenum">
              <a:rPr lang="en-US" altLang="zh-TW" smtClean="0"/>
              <a:pPr>
                <a:defRPr/>
              </a:pPr>
              <a:t>12</a:t>
            </a:fld>
            <a:endParaRPr lang="en-US" altLang="zh-TW"/>
          </a:p>
        </p:txBody>
      </p:sp>
    </p:spTree>
    <p:extLst>
      <p:ext uri="{BB962C8B-B14F-4D97-AF65-F5344CB8AC3E}">
        <p14:creationId xmlns:p14="http://schemas.microsoft.com/office/powerpoint/2010/main" val="1388722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604C384-A77D-6B0A-07AE-5253E1DDD4DB}"/>
              </a:ext>
            </a:extLst>
          </p:cNvPr>
          <p:cNvSpPr>
            <a:spLocks noGrp="1"/>
          </p:cNvSpPr>
          <p:nvPr>
            <p:ph type="title"/>
          </p:nvPr>
        </p:nvSpPr>
        <p:spPr/>
        <p:txBody>
          <a:bodyPr/>
          <a:lstStyle/>
          <a:p>
            <a:r>
              <a:rPr lang="en-US" altLang="zh-TW" dirty="0"/>
              <a:t>1. </a:t>
            </a:r>
            <a:r>
              <a:rPr lang="zh-TW" altLang="en-US" dirty="0"/>
              <a:t>倫理考量</a:t>
            </a:r>
          </a:p>
        </p:txBody>
      </p:sp>
      <p:sp>
        <p:nvSpPr>
          <p:cNvPr id="3" name="內容版面配置區 2">
            <a:extLst>
              <a:ext uri="{FF2B5EF4-FFF2-40B4-BE49-F238E27FC236}">
                <a16:creationId xmlns:a16="http://schemas.microsoft.com/office/drawing/2014/main" id="{DD9D1D6D-C743-03C6-9191-07D06BB32C64}"/>
              </a:ext>
            </a:extLst>
          </p:cNvPr>
          <p:cNvSpPr>
            <a:spLocks noGrp="1"/>
          </p:cNvSpPr>
          <p:nvPr>
            <p:ph idx="1"/>
          </p:nvPr>
        </p:nvSpPr>
        <p:spPr/>
        <p:txBody>
          <a:bodyPr/>
          <a:lstStyle/>
          <a:p>
            <a:pPr>
              <a:spcBef>
                <a:spcPts val="300"/>
              </a:spcBef>
            </a:pPr>
            <a:r>
              <a:rPr lang="en-US" altLang="zh-TW" dirty="0">
                <a:solidFill>
                  <a:srgbClr val="FF0000"/>
                </a:solidFill>
              </a:rPr>
              <a:t>1.1 </a:t>
            </a:r>
            <a:r>
              <a:rPr lang="zh-TW" altLang="en-US" dirty="0">
                <a:solidFill>
                  <a:srgbClr val="FF0000"/>
                </a:solidFill>
              </a:rPr>
              <a:t>促進並倡議更公平地取得 </a:t>
            </a:r>
            <a:r>
              <a:rPr lang="en-US" altLang="zh-TW" dirty="0">
                <a:solidFill>
                  <a:srgbClr val="FF0000"/>
                </a:solidFill>
              </a:rPr>
              <a:t>AI </a:t>
            </a:r>
            <a:r>
              <a:rPr lang="zh-TW" altLang="en-US" dirty="0">
                <a:solidFill>
                  <a:srgbClr val="FF0000"/>
                </a:solidFill>
              </a:rPr>
              <a:t>技術與 </a:t>
            </a:r>
            <a:r>
              <a:rPr lang="en-US" altLang="zh-TW" dirty="0">
                <a:solidFill>
                  <a:srgbClr val="FF0000"/>
                </a:solidFill>
              </a:rPr>
              <a:t>AI </a:t>
            </a:r>
            <a:r>
              <a:rPr lang="zh-TW" altLang="en-US" dirty="0">
                <a:solidFill>
                  <a:srgbClr val="FF0000"/>
                </a:solidFill>
              </a:rPr>
              <a:t>素養</a:t>
            </a:r>
            <a:endParaRPr lang="en-US" altLang="zh-TW" dirty="0">
              <a:solidFill>
                <a:srgbClr val="FF0000"/>
              </a:solidFill>
            </a:endParaRPr>
          </a:p>
          <a:p>
            <a:pPr lvl="1">
              <a:spcBef>
                <a:spcPts val="300"/>
              </a:spcBef>
            </a:pPr>
            <a:r>
              <a:rPr lang="zh-TW" altLang="en-US" dirty="0"/>
              <a:t>辨識並處理取得障礙，例如進階服務費用、授權協議限制，以及 </a:t>
            </a:r>
            <a:r>
              <a:rPr lang="en-US" altLang="zh-TW" dirty="0"/>
              <a:t>AI </a:t>
            </a:r>
            <a:r>
              <a:rPr lang="zh-TW" altLang="en-US" dirty="0"/>
              <a:t>技術與基礎設施的集中控制。</a:t>
            </a:r>
            <a:endParaRPr lang="en-US" altLang="zh-TW" dirty="0"/>
          </a:p>
          <a:p>
            <a:pPr lvl="1">
              <a:spcBef>
                <a:spcPts val="300"/>
              </a:spcBef>
            </a:pPr>
            <a:r>
              <a:rPr lang="zh-TW" altLang="en-US" dirty="0"/>
              <a:t>理解開放原始碼 </a:t>
            </a:r>
            <a:r>
              <a:rPr lang="en-US" altLang="zh-TW" dirty="0"/>
              <a:t>AI </a:t>
            </a:r>
            <a:r>
              <a:rPr lang="zh-TW" altLang="en-US" dirty="0"/>
              <a:t>模型如何透過促進</a:t>
            </a:r>
            <a:r>
              <a:rPr lang="zh-TW" altLang="en-US" dirty="0">
                <a:solidFill>
                  <a:srgbClr val="7030A0"/>
                </a:solidFill>
              </a:rPr>
              <a:t>透明度</a:t>
            </a:r>
            <a:r>
              <a:rPr lang="zh-TW" altLang="en-US" dirty="0"/>
              <a:t>、</a:t>
            </a:r>
            <a:r>
              <a:rPr lang="zh-TW" altLang="en-US" dirty="0">
                <a:solidFill>
                  <a:srgbClr val="7030A0"/>
                </a:solidFill>
              </a:rPr>
              <a:t>社群驅動創新</a:t>
            </a:r>
            <a:r>
              <a:rPr lang="zh-TW" altLang="en-US" dirty="0"/>
              <a:t>與廣泛技術</a:t>
            </a:r>
            <a:r>
              <a:rPr lang="zh-TW" altLang="en-US" dirty="0">
                <a:solidFill>
                  <a:srgbClr val="7030A0"/>
                </a:solidFill>
              </a:rPr>
              <a:t>可近用性</a:t>
            </a:r>
            <a:r>
              <a:rPr lang="zh-TW" altLang="en-US" dirty="0"/>
              <a:t>，以便與圖書館價值相契合。</a:t>
            </a:r>
            <a:endParaRPr lang="en-US" altLang="zh-TW" dirty="0"/>
          </a:p>
          <a:p>
            <a:pPr>
              <a:spcBef>
                <a:spcPts val="300"/>
              </a:spcBef>
            </a:pPr>
            <a:r>
              <a:rPr lang="en-US" altLang="zh-TW" dirty="0">
                <a:solidFill>
                  <a:srgbClr val="FF0000"/>
                </a:solidFill>
              </a:rPr>
              <a:t>1.2 </a:t>
            </a:r>
            <a:r>
              <a:rPr lang="zh-TW" altLang="en-US" dirty="0">
                <a:solidFill>
                  <a:srgbClr val="FF0000"/>
                </a:solidFill>
              </a:rPr>
              <a:t>促進資料使用與 </a:t>
            </a:r>
            <a:r>
              <a:rPr lang="en-US" altLang="zh-TW" dirty="0">
                <a:solidFill>
                  <a:srgbClr val="FF0000"/>
                </a:solidFill>
              </a:rPr>
              <a:t>AI </a:t>
            </a:r>
            <a:r>
              <a:rPr lang="zh-TW" altLang="en-US" dirty="0">
                <a:solidFill>
                  <a:srgbClr val="FF0000"/>
                </a:solidFill>
              </a:rPr>
              <a:t>系統設計中的公平性</a:t>
            </a:r>
            <a:endParaRPr lang="en-US" altLang="zh-TW" dirty="0">
              <a:solidFill>
                <a:srgbClr val="FF0000"/>
              </a:solidFill>
            </a:endParaRPr>
          </a:p>
          <a:p>
            <a:pPr lvl="1">
              <a:spcBef>
                <a:spcPts val="300"/>
              </a:spcBef>
            </a:pPr>
            <a:r>
              <a:rPr lang="zh-TW" altLang="en-US" dirty="0"/>
              <a:t>理解 </a:t>
            </a:r>
            <a:r>
              <a:rPr lang="en-US" altLang="zh-TW" dirty="0"/>
              <a:t>AI </a:t>
            </a:r>
            <a:r>
              <a:rPr lang="zh-TW" altLang="en-US" dirty="0"/>
              <a:t>工具所訓練之資料可能不足夠具代表性、相關性或正確性，並可能自動化與延續</a:t>
            </a:r>
            <a:r>
              <a:rPr lang="zh-TW" altLang="en-US" dirty="0">
                <a:solidFill>
                  <a:srgbClr val="7030A0"/>
                </a:solidFill>
              </a:rPr>
              <a:t>偏見與／或誤解</a:t>
            </a:r>
            <a:r>
              <a:rPr lang="zh-TW" altLang="en-US" dirty="0"/>
              <a:t>。</a:t>
            </a:r>
            <a:endParaRPr lang="en-US" altLang="zh-TW" dirty="0"/>
          </a:p>
          <a:p>
            <a:pPr lvl="1">
              <a:spcBef>
                <a:spcPts val="300"/>
              </a:spcBef>
            </a:pPr>
            <a:r>
              <a:rPr lang="zh-TW" altLang="en-US" dirty="0"/>
              <a:t>辨識並處理影響系統設計與微調，以及其結果的</a:t>
            </a:r>
            <a:r>
              <a:rPr lang="zh-TW" altLang="en-US" dirty="0">
                <a:solidFill>
                  <a:srgbClr val="7030A0"/>
                </a:solidFill>
              </a:rPr>
              <a:t>偏見</a:t>
            </a:r>
            <a:r>
              <a:rPr lang="zh-TW" altLang="en-US" dirty="0"/>
              <a:t>。</a:t>
            </a:r>
            <a:endParaRPr lang="en-US" altLang="zh-TW" dirty="0"/>
          </a:p>
          <a:p>
            <a:pPr>
              <a:spcBef>
                <a:spcPts val="300"/>
              </a:spcBef>
            </a:pPr>
            <a:r>
              <a:rPr lang="en-US" altLang="zh-TW" dirty="0">
                <a:solidFill>
                  <a:srgbClr val="FF0000"/>
                </a:solidFill>
              </a:rPr>
              <a:t>1.3 </a:t>
            </a:r>
            <a:r>
              <a:rPr lang="zh-TW" altLang="en-US" dirty="0">
                <a:solidFill>
                  <a:srgbClr val="FF0000"/>
                </a:solidFill>
              </a:rPr>
              <a:t>在使用 </a:t>
            </a:r>
            <a:r>
              <a:rPr lang="en-US" altLang="zh-TW" dirty="0">
                <a:solidFill>
                  <a:srgbClr val="FF0000"/>
                </a:solidFill>
              </a:rPr>
              <a:t>AI </a:t>
            </a:r>
            <a:r>
              <a:rPr lang="zh-TW" altLang="en-US" dirty="0">
                <a:solidFill>
                  <a:srgbClr val="FF0000"/>
                </a:solidFill>
              </a:rPr>
              <a:t>系統時保護個人自主與隱私權、文化多樣性，以及智慧財產權</a:t>
            </a:r>
            <a:endParaRPr lang="en-US" altLang="zh-TW" dirty="0">
              <a:solidFill>
                <a:srgbClr val="FF0000"/>
              </a:solidFill>
            </a:endParaRPr>
          </a:p>
          <a:p>
            <a:pPr lvl="1">
              <a:spcBef>
                <a:spcPts val="300"/>
              </a:spcBef>
            </a:pPr>
            <a:r>
              <a:rPr lang="zh-TW" altLang="en-US" dirty="0"/>
              <a:t>在使用 </a:t>
            </a:r>
            <a:r>
              <a:rPr lang="en-US" altLang="zh-TW" dirty="0"/>
              <a:t>AI </a:t>
            </a:r>
            <a:r>
              <a:rPr lang="zh-TW" altLang="en-US" dirty="0"/>
              <a:t>系統時尊重並保護</a:t>
            </a:r>
            <a:r>
              <a:rPr lang="zh-TW" altLang="en-US" dirty="0">
                <a:solidFill>
                  <a:srgbClr val="7030A0"/>
                </a:solidFill>
              </a:rPr>
              <a:t>個人隱私權</a:t>
            </a:r>
            <a:r>
              <a:rPr lang="zh-TW" altLang="en-US" dirty="0"/>
              <a:t>。 </a:t>
            </a:r>
            <a:endParaRPr lang="en-US" altLang="zh-TW" dirty="0"/>
          </a:p>
          <a:p>
            <a:pPr lvl="1">
              <a:spcBef>
                <a:spcPts val="300"/>
              </a:spcBef>
            </a:pPr>
            <a:r>
              <a:rPr lang="zh-TW" altLang="en-US" dirty="0"/>
              <a:t>理解在使用 </a:t>
            </a:r>
            <a:r>
              <a:rPr lang="en-US" altLang="zh-TW" dirty="0"/>
              <a:t>AI </a:t>
            </a:r>
            <a:r>
              <a:rPr lang="zh-TW" altLang="en-US" dirty="0"/>
              <a:t>系統時圍繞</a:t>
            </a:r>
            <a:r>
              <a:rPr lang="zh-TW" altLang="en-US" dirty="0">
                <a:solidFill>
                  <a:srgbClr val="7030A0"/>
                </a:solidFill>
              </a:rPr>
              <a:t>智慧與文化財產權</a:t>
            </a:r>
            <a:r>
              <a:rPr lang="zh-TW" altLang="en-US" dirty="0"/>
              <a:t>的法律複雜性與模糊性。</a:t>
            </a:r>
            <a:endParaRPr lang="en-US" altLang="zh-TW" dirty="0"/>
          </a:p>
        </p:txBody>
      </p:sp>
      <p:sp>
        <p:nvSpPr>
          <p:cNvPr id="4" name="投影片編號版面配置區 3">
            <a:extLst>
              <a:ext uri="{FF2B5EF4-FFF2-40B4-BE49-F238E27FC236}">
                <a16:creationId xmlns:a16="http://schemas.microsoft.com/office/drawing/2014/main" id="{FF48005F-9E80-C687-784C-A902FCD86368}"/>
              </a:ext>
            </a:extLst>
          </p:cNvPr>
          <p:cNvSpPr>
            <a:spLocks noGrp="1"/>
          </p:cNvSpPr>
          <p:nvPr>
            <p:ph type="sldNum" sz="quarter" idx="12"/>
          </p:nvPr>
        </p:nvSpPr>
        <p:spPr/>
        <p:txBody>
          <a:bodyPr/>
          <a:lstStyle/>
          <a:p>
            <a:pPr>
              <a:defRPr/>
            </a:pPr>
            <a:fld id="{A5700B3C-C64C-4571-A859-10CF07BFE63A}" type="slidenum">
              <a:rPr lang="en-US" altLang="zh-TW" smtClean="0"/>
              <a:pPr>
                <a:defRPr/>
              </a:pPr>
              <a:t>13</a:t>
            </a:fld>
            <a:endParaRPr lang="en-US" altLang="zh-TW" dirty="0"/>
          </a:p>
        </p:txBody>
      </p:sp>
    </p:spTree>
    <p:extLst>
      <p:ext uri="{BB962C8B-B14F-4D97-AF65-F5344CB8AC3E}">
        <p14:creationId xmlns:p14="http://schemas.microsoft.com/office/powerpoint/2010/main" val="5762503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604C384-A77D-6B0A-07AE-5253E1DDD4DB}"/>
              </a:ext>
            </a:extLst>
          </p:cNvPr>
          <p:cNvSpPr>
            <a:spLocks noGrp="1"/>
          </p:cNvSpPr>
          <p:nvPr>
            <p:ph type="title"/>
          </p:nvPr>
        </p:nvSpPr>
        <p:spPr/>
        <p:txBody>
          <a:bodyPr/>
          <a:lstStyle/>
          <a:p>
            <a:r>
              <a:rPr lang="en-US" altLang="zh-TW" dirty="0"/>
              <a:t>1. </a:t>
            </a:r>
            <a:r>
              <a:rPr lang="zh-TW" altLang="en-US" dirty="0"/>
              <a:t>倫理考量 </a:t>
            </a:r>
            <a:r>
              <a:rPr lang="en-US" altLang="zh-TW" dirty="0"/>
              <a:t>(</a:t>
            </a:r>
            <a:r>
              <a:rPr lang="zh-TW" altLang="en-US" dirty="0"/>
              <a:t>續</a:t>
            </a:r>
            <a:r>
              <a:rPr lang="en-US" altLang="zh-TW" dirty="0"/>
              <a:t>)</a:t>
            </a:r>
            <a:endParaRPr lang="zh-TW" altLang="en-US" dirty="0"/>
          </a:p>
        </p:txBody>
      </p:sp>
      <p:sp>
        <p:nvSpPr>
          <p:cNvPr id="3" name="內容版面配置區 2">
            <a:extLst>
              <a:ext uri="{FF2B5EF4-FFF2-40B4-BE49-F238E27FC236}">
                <a16:creationId xmlns:a16="http://schemas.microsoft.com/office/drawing/2014/main" id="{DD9D1D6D-C743-03C6-9191-07D06BB32C64}"/>
              </a:ext>
            </a:extLst>
          </p:cNvPr>
          <p:cNvSpPr>
            <a:spLocks noGrp="1"/>
          </p:cNvSpPr>
          <p:nvPr>
            <p:ph idx="1"/>
          </p:nvPr>
        </p:nvSpPr>
        <p:spPr/>
        <p:txBody>
          <a:bodyPr/>
          <a:lstStyle/>
          <a:p>
            <a:r>
              <a:rPr lang="en-US" altLang="zh-TW" dirty="0">
                <a:solidFill>
                  <a:schemeClr val="accent6"/>
                </a:solidFill>
              </a:rPr>
              <a:t>1.4 </a:t>
            </a:r>
            <a:r>
              <a:rPr lang="zh-TW" altLang="en-US" dirty="0">
                <a:solidFill>
                  <a:schemeClr val="accent6"/>
                </a:solidFill>
              </a:rPr>
              <a:t>確保 </a:t>
            </a:r>
            <a:r>
              <a:rPr lang="en-US" altLang="zh-TW" dirty="0">
                <a:solidFill>
                  <a:schemeClr val="accent6"/>
                </a:solidFill>
              </a:rPr>
              <a:t>AI </a:t>
            </a:r>
            <a:r>
              <a:rPr lang="zh-TW" altLang="en-US" dirty="0">
                <a:solidFill>
                  <a:schemeClr val="accent6"/>
                </a:solidFill>
              </a:rPr>
              <a:t>系統設計與使用的責任歸屬與可究責性，包括透明性、可解釋性、準確性與可靠性</a:t>
            </a:r>
            <a:endParaRPr lang="en-US" altLang="zh-TW" dirty="0">
              <a:solidFill>
                <a:schemeClr val="accent6"/>
              </a:solidFill>
            </a:endParaRPr>
          </a:p>
          <a:p>
            <a:pPr lvl="1"/>
            <a:r>
              <a:rPr lang="zh-TW" altLang="en-US" dirty="0"/>
              <a:t>理解 </a:t>
            </a:r>
            <a:r>
              <a:rPr lang="en-US" altLang="zh-TW" dirty="0"/>
              <a:t>AI </a:t>
            </a:r>
            <a:r>
              <a:rPr lang="zh-TW" altLang="en-US" dirty="0"/>
              <a:t>系統創建者與使用者的不同</a:t>
            </a:r>
            <a:r>
              <a:rPr lang="zh-TW" altLang="en-US" dirty="0">
                <a:solidFill>
                  <a:srgbClr val="7030A0"/>
                </a:solidFill>
              </a:rPr>
              <a:t>責任</a:t>
            </a:r>
            <a:r>
              <a:rPr lang="zh-TW" altLang="en-US" dirty="0"/>
              <a:t>，包括對資料選擇與系統設計的適當</a:t>
            </a:r>
            <a:r>
              <a:rPr lang="zh-TW" altLang="en-US" dirty="0">
                <a:solidFill>
                  <a:srgbClr val="7030A0"/>
                </a:solidFill>
              </a:rPr>
              <a:t>透明度</a:t>
            </a:r>
            <a:r>
              <a:rPr lang="zh-TW" altLang="en-US" dirty="0"/>
              <a:t>、</a:t>
            </a:r>
            <a:r>
              <a:rPr lang="zh-TW" altLang="en-US" dirty="0">
                <a:solidFill>
                  <a:srgbClr val="7030A0"/>
                </a:solidFill>
              </a:rPr>
              <a:t>可解釋</a:t>
            </a:r>
            <a:r>
              <a:rPr lang="zh-TW" altLang="en-US" dirty="0"/>
              <a:t>的輸出，以及所使用系統的</a:t>
            </a:r>
            <a:r>
              <a:rPr lang="zh-TW" altLang="en-US" dirty="0">
                <a:solidFill>
                  <a:srgbClr val="7030A0"/>
                </a:solidFill>
              </a:rPr>
              <a:t>揭露</a:t>
            </a:r>
            <a:r>
              <a:rPr lang="zh-TW" altLang="en-US" dirty="0"/>
              <a:t>。</a:t>
            </a:r>
            <a:endParaRPr lang="en-US" altLang="zh-TW" dirty="0"/>
          </a:p>
          <a:p>
            <a:pPr lvl="1"/>
            <a:r>
              <a:rPr lang="zh-TW" altLang="en-US" dirty="0"/>
              <a:t>支持創造更準確與可靠的 </a:t>
            </a:r>
            <a:r>
              <a:rPr lang="en-US" altLang="zh-TW" dirty="0"/>
              <a:t>AI </a:t>
            </a:r>
            <a:r>
              <a:rPr lang="zh-TW" altLang="en-US" dirty="0"/>
              <a:t>輸出，以改善我們的資訊環境。</a:t>
            </a:r>
            <a:endParaRPr lang="en-US" altLang="zh-TW" dirty="0"/>
          </a:p>
          <a:p>
            <a:r>
              <a:rPr lang="en-US" altLang="zh-TW" dirty="0">
                <a:solidFill>
                  <a:schemeClr val="accent6"/>
                </a:solidFill>
              </a:rPr>
              <a:t>1.5 </a:t>
            </a:r>
            <a:r>
              <a:rPr lang="zh-TW" altLang="en-US" dirty="0">
                <a:solidFill>
                  <a:schemeClr val="accent6"/>
                </a:solidFill>
              </a:rPr>
              <a:t>考量 </a:t>
            </a:r>
            <a:r>
              <a:rPr lang="en-US" altLang="zh-TW" dirty="0">
                <a:solidFill>
                  <a:schemeClr val="accent6"/>
                </a:solidFill>
              </a:rPr>
              <a:t>AI </a:t>
            </a:r>
            <a:r>
              <a:rPr lang="zh-TW" altLang="en-US" dirty="0">
                <a:solidFill>
                  <a:schemeClr val="accent6"/>
                </a:solidFill>
              </a:rPr>
              <a:t>對社群、工作者與環境的更廣泛影響</a:t>
            </a:r>
            <a:endParaRPr lang="en-US" altLang="zh-TW" dirty="0">
              <a:solidFill>
                <a:schemeClr val="accent6"/>
              </a:solidFill>
            </a:endParaRPr>
          </a:p>
          <a:p>
            <a:pPr lvl="1"/>
            <a:r>
              <a:rPr lang="zh-TW" altLang="en-US" dirty="0"/>
              <a:t>意識到開發與支援 </a:t>
            </a:r>
            <a:r>
              <a:rPr lang="en-US" altLang="zh-TW" dirty="0"/>
              <a:t>AI </a:t>
            </a:r>
            <a:r>
              <a:rPr lang="zh-TW" altLang="en-US" dirty="0"/>
              <a:t>系統所涉及的隱形勞動。</a:t>
            </a:r>
            <a:endParaRPr lang="en-US" altLang="zh-TW" dirty="0"/>
          </a:p>
          <a:p>
            <a:pPr lvl="1"/>
            <a:r>
              <a:rPr lang="zh-TW" altLang="en-US" dirty="0"/>
              <a:t>理解 </a:t>
            </a:r>
            <a:r>
              <a:rPr lang="en-US" altLang="zh-TW" dirty="0"/>
              <a:t>AI </a:t>
            </a:r>
            <a:r>
              <a:rPr lang="zh-TW" altLang="en-US" dirty="0"/>
              <a:t>系統的開發與使用如何影響環境，並倡議更高效率的技術。 </a:t>
            </a:r>
            <a:endParaRPr lang="en-US" altLang="zh-TW" dirty="0"/>
          </a:p>
          <a:p>
            <a:pPr lvl="1"/>
            <a:r>
              <a:rPr lang="zh-TW" altLang="en-US" dirty="0"/>
              <a:t>描述 </a:t>
            </a:r>
            <a:r>
              <a:rPr lang="en-US" altLang="zh-TW" dirty="0"/>
              <a:t>AI </a:t>
            </a:r>
            <a:r>
              <a:rPr lang="zh-TW" altLang="en-US" dirty="0"/>
              <a:t>為個人學習與發展帶來的風險與機會。 </a:t>
            </a:r>
            <a:endParaRPr lang="en-US" altLang="zh-TW" dirty="0"/>
          </a:p>
          <a:p>
            <a:pPr lvl="1"/>
            <a:r>
              <a:rPr lang="zh-TW" altLang="en-US" dirty="0"/>
              <a:t>理解雇主採用 </a:t>
            </a:r>
            <a:r>
              <a:rPr lang="en-US" altLang="zh-TW" dirty="0"/>
              <a:t>AI </a:t>
            </a:r>
            <a:r>
              <a:rPr lang="zh-TW" altLang="en-US" dirty="0"/>
              <a:t>如何改變就業市場。</a:t>
            </a:r>
          </a:p>
        </p:txBody>
      </p:sp>
      <p:sp>
        <p:nvSpPr>
          <p:cNvPr id="4" name="投影片編號版面配置區 3">
            <a:extLst>
              <a:ext uri="{FF2B5EF4-FFF2-40B4-BE49-F238E27FC236}">
                <a16:creationId xmlns:a16="http://schemas.microsoft.com/office/drawing/2014/main" id="{FF48005F-9E80-C687-784C-A902FCD86368}"/>
              </a:ext>
            </a:extLst>
          </p:cNvPr>
          <p:cNvSpPr>
            <a:spLocks noGrp="1"/>
          </p:cNvSpPr>
          <p:nvPr>
            <p:ph type="sldNum" sz="quarter" idx="12"/>
          </p:nvPr>
        </p:nvSpPr>
        <p:spPr/>
        <p:txBody>
          <a:bodyPr/>
          <a:lstStyle/>
          <a:p>
            <a:pPr>
              <a:defRPr/>
            </a:pPr>
            <a:fld id="{A5700B3C-C64C-4571-A859-10CF07BFE63A}" type="slidenum">
              <a:rPr lang="en-US" altLang="zh-TW" smtClean="0"/>
              <a:pPr>
                <a:defRPr/>
              </a:pPr>
              <a:t>14</a:t>
            </a:fld>
            <a:endParaRPr lang="en-US" altLang="zh-TW" dirty="0"/>
          </a:p>
        </p:txBody>
      </p:sp>
    </p:spTree>
    <p:extLst>
      <p:ext uri="{BB962C8B-B14F-4D97-AF65-F5344CB8AC3E}">
        <p14:creationId xmlns:p14="http://schemas.microsoft.com/office/powerpoint/2010/main" val="12558510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1A587B4-B73F-C92B-D01E-3966EA788D1C}"/>
              </a:ext>
            </a:extLst>
          </p:cNvPr>
          <p:cNvSpPr>
            <a:spLocks noGrp="1"/>
          </p:cNvSpPr>
          <p:nvPr>
            <p:ph type="title"/>
          </p:nvPr>
        </p:nvSpPr>
        <p:spPr/>
        <p:txBody>
          <a:bodyPr/>
          <a:lstStyle/>
          <a:p>
            <a:r>
              <a:rPr lang="en-US" altLang="zh-TW" dirty="0"/>
              <a:t>2. </a:t>
            </a:r>
            <a:r>
              <a:rPr lang="zh-TW" altLang="en-US" dirty="0"/>
              <a:t>知識與理解</a:t>
            </a:r>
          </a:p>
        </p:txBody>
      </p:sp>
      <p:sp>
        <p:nvSpPr>
          <p:cNvPr id="3" name="內容版面配置區 2">
            <a:extLst>
              <a:ext uri="{FF2B5EF4-FFF2-40B4-BE49-F238E27FC236}">
                <a16:creationId xmlns:a16="http://schemas.microsoft.com/office/drawing/2014/main" id="{57B725C2-2B1C-188F-76C3-3CFC89AF8252}"/>
              </a:ext>
            </a:extLst>
          </p:cNvPr>
          <p:cNvSpPr>
            <a:spLocks noGrp="1"/>
          </p:cNvSpPr>
          <p:nvPr>
            <p:ph idx="1"/>
          </p:nvPr>
        </p:nvSpPr>
        <p:spPr/>
        <p:txBody>
          <a:bodyPr/>
          <a:lstStyle/>
          <a:p>
            <a:r>
              <a:rPr lang="en-US" altLang="zh-TW" dirty="0">
                <a:solidFill>
                  <a:schemeClr val="accent6"/>
                </a:solidFill>
              </a:rPr>
              <a:t>2.1 </a:t>
            </a:r>
            <a:r>
              <a:rPr lang="zh-TW" altLang="en-US" dirty="0">
                <a:solidFill>
                  <a:schemeClr val="accent6"/>
                </a:solidFill>
              </a:rPr>
              <a:t>建立對 </a:t>
            </a:r>
            <a:r>
              <a:rPr lang="en-US" altLang="zh-TW" dirty="0">
                <a:solidFill>
                  <a:schemeClr val="accent6"/>
                </a:solidFill>
              </a:rPr>
              <a:t>AI </a:t>
            </a:r>
            <a:r>
              <a:rPr lang="zh-TW" altLang="en-US" dirty="0">
                <a:solidFill>
                  <a:schemeClr val="accent6"/>
                </a:solidFill>
              </a:rPr>
              <a:t>技術的基本理解</a:t>
            </a:r>
            <a:endParaRPr lang="en-US" altLang="zh-TW" dirty="0">
              <a:solidFill>
                <a:schemeClr val="accent6"/>
              </a:solidFill>
            </a:endParaRPr>
          </a:p>
          <a:p>
            <a:pPr lvl="1"/>
            <a:r>
              <a:rPr lang="zh-TW" altLang="en-US" dirty="0"/>
              <a:t>理解並定義與 </a:t>
            </a:r>
            <a:r>
              <a:rPr lang="en-US" altLang="zh-TW" dirty="0"/>
              <a:t>AI </a:t>
            </a:r>
            <a:r>
              <a:rPr lang="zh-TW" altLang="en-US" dirty="0"/>
              <a:t>相關的基本術語。</a:t>
            </a:r>
            <a:endParaRPr lang="en-US" altLang="zh-TW" dirty="0"/>
          </a:p>
          <a:p>
            <a:pPr lvl="1"/>
            <a:r>
              <a:rPr lang="zh-TW" altLang="en-US" dirty="0"/>
              <a:t>理解生成式 </a:t>
            </a:r>
            <a:r>
              <a:rPr lang="en-US" altLang="zh-TW" dirty="0"/>
              <a:t>AI </a:t>
            </a:r>
            <a:r>
              <a:rPr lang="zh-TW" altLang="en-US" dirty="0"/>
              <a:t>模型是基於模式與機率生成輸出。 </a:t>
            </a:r>
            <a:endParaRPr lang="en-US" altLang="zh-TW" dirty="0"/>
          </a:p>
          <a:p>
            <a:pPr lvl="1"/>
            <a:r>
              <a:rPr lang="zh-TW" altLang="en-US" dirty="0"/>
              <a:t>理解</a:t>
            </a:r>
            <a:r>
              <a:rPr lang="en-US" altLang="zh-TW" dirty="0"/>
              <a:t>AI </a:t>
            </a:r>
            <a:r>
              <a:rPr lang="zh-TW" altLang="en-US" dirty="0"/>
              <a:t>技術已顯著演進，並已嵌入我們日常使用的許多技術中。</a:t>
            </a:r>
            <a:endParaRPr lang="en-US" altLang="zh-TW" dirty="0"/>
          </a:p>
          <a:p>
            <a:pPr lvl="1"/>
            <a:r>
              <a:rPr lang="zh-TW" altLang="en-US" dirty="0"/>
              <a:t>知道</a:t>
            </a:r>
            <a:r>
              <a:rPr lang="zh-TW" altLang="en-US" dirty="0">
                <a:solidFill>
                  <a:srgbClr val="7030A0"/>
                </a:solidFill>
              </a:rPr>
              <a:t>生成式 </a:t>
            </a:r>
            <a:r>
              <a:rPr lang="en-US" altLang="zh-TW" dirty="0">
                <a:solidFill>
                  <a:srgbClr val="7030A0"/>
                </a:solidFill>
              </a:rPr>
              <a:t>AI </a:t>
            </a:r>
            <a:r>
              <a:rPr lang="zh-TW" altLang="en-US" dirty="0"/>
              <a:t>創造新內容，而</a:t>
            </a:r>
            <a:r>
              <a:rPr lang="zh-TW" altLang="en-US" dirty="0">
                <a:solidFill>
                  <a:srgbClr val="7030A0"/>
                </a:solidFill>
              </a:rPr>
              <a:t>判別式 </a:t>
            </a:r>
            <a:r>
              <a:rPr lang="en-US" altLang="zh-TW" dirty="0">
                <a:solidFill>
                  <a:srgbClr val="7030A0"/>
                </a:solidFill>
              </a:rPr>
              <a:t>AI </a:t>
            </a:r>
            <a:r>
              <a:rPr lang="zh-TW" altLang="en-US" dirty="0"/>
              <a:t>進行資料分類，</a:t>
            </a:r>
            <a:r>
              <a:rPr lang="zh-TW" altLang="en-US" dirty="0">
                <a:solidFill>
                  <a:srgbClr val="7030A0"/>
                </a:solidFill>
              </a:rPr>
              <a:t>預測式 </a:t>
            </a:r>
            <a:r>
              <a:rPr lang="en-US" altLang="zh-TW" dirty="0">
                <a:solidFill>
                  <a:srgbClr val="7030A0"/>
                </a:solidFill>
              </a:rPr>
              <a:t>AI </a:t>
            </a:r>
            <a:r>
              <a:rPr lang="zh-TW" altLang="en-US" dirty="0"/>
              <a:t>則基於資料模式做出預測。</a:t>
            </a:r>
            <a:endParaRPr lang="en-US" altLang="zh-TW" dirty="0"/>
          </a:p>
          <a:p>
            <a:pPr lvl="1"/>
            <a:r>
              <a:rPr lang="zh-TW" altLang="en-US" dirty="0"/>
              <a:t>知道 </a:t>
            </a:r>
            <a:r>
              <a:rPr lang="en-US" altLang="zh-TW" dirty="0"/>
              <a:t>AI </a:t>
            </a:r>
            <a:r>
              <a:rPr lang="zh-TW" altLang="en-US" dirty="0"/>
              <a:t>系統可生成除文字外的</a:t>
            </a:r>
            <a:r>
              <a:rPr lang="zh-TW" altLang="en-US" dirty="0">
                <a:solidFill>
                  <a:srgbClr val="7030A0"/>
                </a:solidFill>
              </a:rPr>
              <a:t>多種類型內容</a:t>
            </a:r>
            <a:r>
              <a:rPr lang="zh-TW" altLang="en-US" dirty="0"/>
              <a:t>，如影像、影片、音樂、語音與電腦程式碼。</a:t>
            </a:r>
            <a:endParaRPr lang="en-US" altLang="zh-TW" dirty="0"/>
          </a:p>
          <a:p>
            <a:pPr lvl="1"/>
            <a:r>
              <a:rPr lang="zh-TW" altLang="en-US" dirty="0"/>
              <a:t>理解 </a:t>
            </a:r>
            <a:r>
              <a:rPr lang="en-US" altLang="zh-TW" dirty="0"/>
              <a:t>AI </a:t>
            </a:r>
            <a:r>
              <a:rPr lang="zh-TW" altLang="en-US" dirty="0"/>
              <a:t>技術常與其他工具結合於單一產品中。 </a:t>
            </a:r>
            <a:endParaRPr lang="en-US" altLang="zh-TW" dirty="0"/>
          </a:p>
          <a:p>
            <a:pPr lvl="1"/>
            <a:r>
              <a:rPr lang="zh-TW" altLang="en-US" dirty="0"/>
              <a:t>理解</a:t>
            </a:r>
            <a:r>
              <a:rPr lang="zh-TW" altLang="en-US" dirty="0">
                <a:solidFill>
                  <a:srgbClr val="7030A0"/>
                </a:solidFill>
              </a:rPr>
              <a:t>檢索增強生成</a:t>
            </a:r>
            <a:r>
              <a:rPr lang="zh-TW" altLang="en-US" dirty="0"/>
              <a:t>透過在回應時引用外部來源來強化生成式 </a:t>
            </a:r>
            <a:r>
              <a:rPr lang="en-US" altLang="zh-TW" dirty="0"/>
              <a:t>AI</a:t>
            </a:r>
            <a:r>
              <a:rPr lang="zh-TW" altLang="en-US" dirty="0"/>
              <a:t>，使輸出更具依據與可驗證性。</a:t>
            </a:r>
            <a:endParaRPr lang="en-US" altLang="zh-TW" dirty="0"/>
          </a:p>
          <a:p>
            <a:pPr lvl="1"/>
            <a:r>
              <a:rPr lang="zh-TW" altLang="en-US" dirty="0"/>
              <a:t>理解</a:t>
            </a:r>
            <a:r>
              <a:rPr lang="zh-TW" altLang="en-US" dirty="0">
                <a:solidFill>
                  <a:srgbClr val="7030A0"/>
                </a:solidFill>
              </a:rPr>
              <a:t>代理型 </a:t>
            </a:r>
            <a:r>
              <a:rPr lang="en-US" altLang="zh-TW" dirty="0">
                <a:solidFill>
                  <a:srgbClr val="7030A0"/>
                </a:solidFill>
              </a:rPr>
              <a:t>AI</a:t>
            </a:r>
            <a:r>
              <a:rPr lang="zh-TW" altLang="en-US" dirty="0"/>
              <a:t>，並追蹤此種自主性如何重塑圖書館工作流程。</a:t>
            </a:r>
          </a:p>
        </p:txBody>
      </p:sp>
      <p:sp>
        <p:nvSpPr>
          <p:cNvPr id="4" name="投影片編號版面配置區 3">
            <a:extLst>
              <a:ext uri="{FF2B5EF4-FFF2-40B4-BE49-F238E27FC236}">
                <a16:creationId xmlns:a16="http://schemas.microsoft.com/office/drawing/2014/main" id="{DCAD968C-3B1B-29CE-34E9-28B08056CBD5}"/>
              </a:ext>
            </a:extLst>
          </p:cNvPr>
          <p:cNvSpPr>
            <a:spLocks noGrp="1"/>
          </p:cNvSpPr>
          <p:nvPr>
            <p:ph type="sldNum" sz="quarter" idx="12"/>
          </p:nvPr>
        </p:nvSpPr>
        <p:spPr/>
        <p:txBody>
          <a:bodyPr/>
          <a:lstStyle/>
          <a:p>
            <a:pPr>
              <a:defRPr/>
            </a:pPr>
            <a:fld id="{A5700B3C-C64C-4571-A859-10CF07BFE63A}" type="slidenum">
              <a:rPr lang="en-US" altLang="zh-TW" smtClean="0"/>
              <a:pPr>
                <a:defRPr/>
              </a:pPr>
              <a:t>15</a:t>
            </a:fld>
            <a:endParaRPr lang="en-US" altLang="zh-TW" dirty="0"/>
          </a:p>
        </p:txBody>
      </p:sp>
    </p:spTree>
    <p:extLst>
      <p:ext uri="{BB962C8B-B14F-4D97-AF65-F5344CB8AC3E}">
        <p14:creationId xmlns:p14="http://schemas.microsoft.com/office/powerpoint/2010/main" val="6610839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1A587B4-B73F-C92B-D01E-3966EA788D1C}"/>
              </a:ext>
            </a:extLst>
          </p:cNvPr>
          <p:cNvSpPr>
            <a:spLocks noGrp="1"/>
          </p:cNvSpPr>
          <p:nvPr>
            <p:ph type="title"/>
          </p:nvPr>
        </p:nvSpPr>
        <p:spPr/>
        <p:txBody>
          <a:bodyPr/>
          <a:lstStyle/>
          <a:p>
            <a:r>
              <a:rPr lang="en-US" altLang="zh-TW" dirty="0"/>
              <a:t>2. </a:t>
            </a:r>
            <a:r>
              <a:rPr lang="zh-TW" altLang="en-US" dirty="0"/>
              <a:t>知識與理解 </a:t>
            </a:r>
            <a:r>
              <a:rPr lang="en-US" altLang="zh-TW" dirty="0"/>
              <a:t>(</a:t>
            </a:r>
            <a:r>
              <a:rPr lang="zh-TW" altLang="en-US" dirty="0"/>
              <a:t>續</a:t>
            </a:r>
            <a:r>
              <a:rPr lang="en-US" altLang="zh-TW" dirty="0"/>
              <a:t>)</a:t>
            </a:r>
            <a:endParaRPr lang="zh-TW" altLang="en-US" dirty="0"/>
          </a:p>
        </p:txBody>
      </p:sp>
      <p:sp>
        <p:nvSpPr>
          <p:cNvPr id="3" name="內容版面配置區 2">
            <a:extLst>
              <a:ext uri="{FF2B5EF4-FFF2-40B4-BE49-F238E27FC236}">
                <a16:creationId xmlns:a16="http://schemas.microsoft.com/office/drawing/2014/main" id="{57B725C2-2B1C-188F-76C3-3CFC89AF8252}"/>
              </a:ext>
            </a:extLst>
          </p:cNvPr>
          <p:cNvSpPr>
            <a:spLocks noGrp="1"/>
          </p:cNvSpPr>
          <p:nvPr>
            <p:ph idx="1"/>
          </p:nvPr>
        </p:nvSpPr>
        <p:spPr/>
        <p:txBody>
          <a:bodyPr/>
          <a:lstStyle/>
          <a:p>
            <a:r>
              <a:rPr lang="en-US" altLang="zh-TW" dirty="0">
                <a:solidFill>
                  <a:schemeClr val="accent6"/>
                </a:solidFill>
              </a:rPr>
              <a:t>2.2 </a:t>
            </a:r>
            <a:r>
              <a:rPr lang="zh-TW" altLang="en-US" dirty="0">
                <a:solidFill>
                  <a:schemeClr val="accent6"/>
                </a:solidFill>
              </a:rPr>
              <a:t>理解</a:t>
            </a:r>
            <a:r>
              <a:rPr lang="en-US" altLang="zh-TW" dirty="0">
                <a:solidFill>
                  <a:schemeClr val="accent6"/>
                </a:solidFill>
              </a:rPr>
              <a:t>AI </a:t>
            </a:r>
            <a:r>
              <a:rPr lang="zh-TW" altLang="en-US" dirty="0">
                <a:solidFill>
                  <a:schemeClr val="accent6"/>
                </a:solidFill>
              </a:rPr>
              <a:t>使用揭露與偵測</a:t>
            </a:r>
            <a:endParaRPr lang="en-US" altLang="zh-TW" dirty="0">
              <a:solidFill>
                <a:schemeClr val="accent6"/>
              </a:solidFill>
            </a:endParaRPr>
          </a:p>
          <a:p>
            <a:pPr lvl="1"/>
            <a:r>
              <a:rPr lang="zh-TW" altLang="en-US" dirty="0"/>
              <a:t>持續關注引用手冊與出版者對於揭露與致謝 </a:t>
            </a:r>
            <a:r>
              <a:rPr lang="en-US" altLang="zh-TW" dirty="0"/>
              <a:t>AI </a:t>
            </a:r>
            <a:r>
              <a:rPr lang="zh-TW" altLang="en-US" dirty="0"/>
              <a:t>使用的建議。</a:t>
            </a:r>
            <a:endParaRPr lang="en-US" altLang="zh-TW" dirty="0"/>
          </a:p>
          <a:p>
            <a:pPr lvl="1"/>
            <a:r>
              <a:rPr lang="zh-TW" altLang="en-US" dirty="0"/>
              <a:t>理解聲稱能偵測 </a:t>
            </a:r>
            <a:r>
              <a:rPr lang="en-US" altLang="zh-TW" dirty="0"/>
              <a:t>AI </a:t>
            </a:r>
            <a:r>
              <a:rPr lang="zh-TW" altLang="en-US" dirty="0"/>
              <a:t>生成寫作的工具並非完全準確，且可能被規避。</a:t>
            </a:r>
            <a:endParaRPr lang="en-US" altLang="zh-TW" dirty="0"/>
          </a:p>
          <a:p>
            <a:r>
              <a:rPr lang="en-US" altLang="zh-TW" dirty="0">
                <a:solidFill>
                  <a:schemeClr val="accent6"/>
                </a:solidFill>
              </a:rPr>
              <a:t>2.3 </a:t>
            </a:r>
            <a:r>
              <a:rPr lang="zh-TW" altLang="en-US" dirty="0">
                <a:solidFill>
                  <a:schemeClr val="accent6"/>
                </a:solidFill>
              </a:rPr>
              <a:t>透過追蹤來自多元專家群體之可靠來源，保持對 </a:t>
            </a:r>
            <a:r>
              <a:rPr lang="en-US" altLang="zh-TW" dirty="0">
                <a:solidFill>
                  <a:schemeClr val="accent6"/>
                </a:solidFill>
              </a:rPr>
              <a:t>AI </a:t>
            </a:r>
            <a:r>
              <a:rPr lang="zh-TW" altLang="en-US" dirty="0">
                <a:solidFill>
                  <a:schemeClr val="accent6"/>
                </a:solidFill>
              </a:rPr>
              <a:t>應用的最新掌握</a:t>
            </a:r>
            <a:endParaRPr lang="en-US" altLang="zh-TW" dirty="0">
              <a:solidFill>
                <a:schemeClr val="accent6"/>
              </a:solidFill>
            </a:endParaRPr>
          </a:p>
          <a:p>
            <a:pPr lvl="1"/>
            <a:r>
              <a:rPr lang="zh-TW" altLang="en-US" dirty="0"/>
              <a:t>選擇並追蹤與知識工作中 </a:t>
            </a:r>
            <a:r>
              <a:rPr lang="en-US" altLang="zh-TW" dirty="0"/>
              <a:t>AI </a:t>
            </a:r>
            <a:r>
              <a:rPr lang="zh-TW" altLang="en-US" dirty="0"/>
              <a:t>相關的可靠來源。</a:t>
            </a:r>
            <a:endParaRPr lang="en-US" altLang="zh-TW" dirty="0"/>
          </a:p>
          <a:p>
            <a:pPr lvl="1"/>
            <a:r>
              <a:rPr lang="zh-TW" altLang="en-US" dirty="0"/>
              <a:t>追蹤從多種觀點討論 </a:t>
            </a:r>
            <a:r>
              <a:rPr lang="en-US" altLang="zh-TW" dirty="0"/>
              <a:t>AI </a:t>
            </a:r>
            <a:r>
              <a:rPr lang="zh-TW" altLang="en-US" dirty="0"/>
              <a:t>的來源，包括不同類型圖書館與非營利組織的觀點，以及來自圖書館領域之外的技術專家、教育者、商業分析師與倫理學者的觀點。</a:t>
            </a:r>
            <a:endParaRPr lang="en-US" altLang="zh-TW" dirty="0"/>
          </a:p>
          <a:p>
            <a:pPr lvl="1"/>
            <a:r>
              <a:rPr lang="zh-TW" altLang="en-US" dirty="0"/>
              <a:t>透過參加線上研討會、會議及其他專業發展機會，保持對 </a:t>
            </a:r>
            <a:r>
              <a:rPr lang="en-US" altLang="zh-TW" dirty="0"/>
              <a:t>AI </a:t>
            </a:r>
            <a:r>
              <a:rPr lang="zh-TW" altLang="en-US" dirty="0"/>
              <a:t>新發展的最新掌握。</a:t>
            </a:r>
          </a:p>
        </p:txBody>
      </p:sp>
      <p:sp>
        <p:nvSpPr>
          <p:cNvPr id="4" name="投影片編號版面配置區 3">
            <a:extLst>
              <a:ext uri="{FF2B5EF4-FFF2-40B4-BE49-F238E27FC236}">
                <a16:creationId xmlns:a16="http://schemas.microsoft.com/office/drawing/2014/main" id="{DCAD968C-3B1B-29CE-34E9-28B08056CBD5}"/>
              </a:ext>
            </a:extLst>
          </p:cNvPr>
          <p:cNvSpPr>
            <a:spLocks noGrp="1"/>
          </p:cNvSpPr>
          <p:nvPr>
            <p:ph type="sldNum" sz="quarter" idx="12"/>
          </p:nvPr>
        </p:nvSpPr>
        <p:spPr/>
        <p:txBody>
          <a:bodyPr/>
          <a:lstStyle/>
          <a:p>
            <a:pPr>
              <a:defRPr/>
            </a:pPr>
            <a:fld id="{A5700B3C-C64C-4571-A859-10CF07BFE63A}" type="slidenum">
              <a:rPr lang="en-US" altLang="zh-TW" smtClean="0"/>
              <a:pPr>
                <a:defRPr/>
              </a:pPr>
              <a:t>16</a:t>
            </a:fld>
            <a:endParaRPr lang="en-US" altLang="zh-TW" dirty="0"/>
          </a:p>
        </p:txBody>
      </p:sp>
    </p:spTree>
    <p:extLst>
      <p:ext uri="{BB962C8B-B14F-4D97-AF65-F5344CB8AC3E}">
        <p14:creationId xmlns:p14="http://schemas.microsoft.com/office/powerpoint/2010/main" val="28527911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1A587B4-B73F-C92B-D01E-3966EA788D1C}"/>
              </a:ext>
            </a:extLst>
          </p:cNvPr>
          <p:cNvSpPr>
            <a:spLocks noGrp="1"/>
          </p:cNvSpPr>
          <p:nvPr>
            <p:ph type="title"/>
          </p:nvPr>
        </p:nvSpPr>
        <p:spPr/>
        <p:txBody>
          <a:bodyPr/>
          <a:lstStyle/>
          <a:p>
            <a:r>
              <a:rPr lang="en-US" altLang="zh-TW" dirty="0"/>
              <a:t>2. </a:t>
            </a:r>
            <a:r>
              <a:rPr lang="zh-TW" altLang="en-US" dirty="0"/>
              <a:t>知識與理解 </a:t>
            </a:r>
            <a:r>
              <a:rPr lang="en-US" altLang="zh-TW" dirty="0"/>
              <a:t>(</a:t>
            </a:r>
            <a:r>
              <a:rPr lang="zh-TW" altLang="en-US" dirty="0"/>
              <a:t>續</a:t>
            </a:r>
            <a:r>
              <a:rPr lang="en-US" altLang="zh-TW" dirty="0"/>
              <a:t>)</a:t>
            </a:r>
            <a:endParaRPr lang="zh-TW" altLang="en-US" dirty="0"/>
          </a:p>
        </p:txBody>
      </p:sp>
      <p:sp>
        <p:nvSpPr>
          <p:cNvPr id="3" name="內容版面配置區 2">
            <a:extLst>
              <a:ext uri="{FF2B5EF4-FFF2-40B4-BE49-F238E27FC236}">
                <a16:creationId xmlns:a16="http://schemas.microsoft.com/office/drawing/2014/main" id="{57B725C2-2B1C-188F-76C3-3CFC89AF8252}"/>
              </a:ext>
            </a:extLst>
          </p:cNvPr>
          <p:cNvSpPr>
            <a:spLocks noGrp="1"/>
          </p:cNvSpPr>
          <p:nvPr>
            <p:ph idx="1"/>
          </p:nvPr>
        </p:nvSpPr>
        <p:spPr/>
        <p:txBody>
          <a:bodyPr/>
          <a:lstStyle/>
          <a:p>
            <a:r>
              <a:rPr lang="en-US" altLang="zh-TW" dirty="0">
                <a:solidFill>
                  <a:schemeClr val="accent6"/>
                </a:solidFill>
              </a:rPr>
              <a:t>2.4 </a:t>
            </a:r>
            <a:r>
              <a:rPr lang="zh-TW" altLang="en-US" dirty="0">
                <a:solidFill>
                  <a:schemeClr val="accent6"/>
                </a:solidFill>
              </a:rPr>
              <a:t>批判性評估關於 </a:t>
            </a:r>
            <a:r>
              <a:rPr lang="en-US" altLang="zh-TW" dirty="0">
                <a:solidFill>
                  <a:schemeClr val="accent6"/>
                </a:solidFill>
              </a:rPr>
              <a:t>AI</a:t>
            </a:r>
            <a:r>
              <a:rPr lang="zh-TW" altLang="en-US" dirty="0">
                <a:solidFill>
                  <a:schemeClr val="accent6"/>
                </a:solidFill>
              </a:rPr>
              <a:t>的資訊來源的準確性與偏見</a:t>
            </a:r>
            <a:endParaRPr lang="en-US" altLang="zh-TW" dirty="0">
              <a:solidFill>
                <a:schemeClr val="accent6"/>
              </a:solidFill>
            </a:endParaRPr>
          </a:p>
          <a:p>
            <a:pPr lvl="1"/>
            <a:r>
              <a:rPr lang="zh-TW" altLang="en-US" dirty="0"/>
              <a:t>意識到關於 </a:t>
            </a:r>
            <a:r>
              <a:rPr lang="en-US" altLang="zh-TW" dirty="0"/>
              <a:t>AI </a:t>
            </a:r>
            <a:r>
              <a:rPr lang="zh-TW" altLang="en-US" dirty="0"/>
              <a:t>的新聞可能包含正面與負面的炒作及誤解。</a:t>
            </a:r>
            <a:endParaRPr lang="en-US" altLang="zh-TW" dirty="0"/>
          </a:p>
          <a:p>
            <a:pPr lvl="1"/>
            <a:r>
              <a:rPr lang="zh-TW" altLang="en-US" dirty="0"/>
              <a:t>意識到專家在許多 </a:t>
            </a:r>
            <a:r>
              <a:rPr lang="en-US" altLang="zh-TW" dirty="0"/>
              <a:t>AI </a:t>
            </a:r>
            <a:r>
              <a:rPr lang="zh-TW" altLang="en-US" dirty="0"/>
              <a:t>相關議題上存在分歧。 </a:t>
            </a:r>
            <a:endParaRPr lang="en-US" altLang="zh-TW" dirty="0"/>
          </a:p>
          <a:p>
            <a:pPr lvl="1"/>
            <a:r>
              <a:rPr lang="zh-TW" altLang="en-US" dirty="0"/>
              <a:t>運用資訊素養技能與評估架構分析與 </a:t>
            </a:r>
            <a:r>
              <a:rPr lang="en-US" altLang="zh-TW" dirty="0"/>
              <a:t>AI </a:t>
            </a:r>
            <a:r>
              <a:rPr lang="zh-TW" altLang="en-US" dirty="0"/>
              <a:t>相關資訊中的來源、主張、論證與語言。 </a:t>
            </a:r>
            <a:endParaRPr lang="en-US" altLang="zh-TW" dirty="0"/>
          </a:p>
          <a:p>
            <a:pPr lvl="1"/>
            <a:r>
              <a:rPr lang="zh-TW" altLang="en-US" dirty="0"/>
              <a:t>理解社會上持續存在關於 </a:t>
            </a:r>
            <a:r>
              <a:rPr lang="en-US" altLang="zh-TW" dirty="0"/>
              <a:t>AI </a:t>
            </a:r>
            <a:r>
              <a:rPr lang="zh-TW" altLang="en-US" dirty="0"/>
              <a:t>技術益處與風險的辯論。</a:t>
            </a:r>
            <a:endParaRPr lang="en-US" altLang="zh-TW" dirty="0"/>
          </a:p>
          <a:p>
            <a:r>
              <a:rPr lang="en-US" altLang="zh-TW" dirty="0">
                <a:solidFill>
                  <a:schemeClr val="accent6"/>
                </a:solidFill>
              </a:rPr>
              <a:t>2.5 </a:t>
            </a:r>
            <a:r>
              <a:rPr lang="zh-TW" altLang="en-US" dirty="0">
                <a:solidFill>
                  <a:schemeClr val="accent6"/>
                </a:solidFill>
              </a:rPr>
              <a:t>理解與自身情境相關的 </a:t>
            </a:r>
            <a:r>
              <a:rPr lang="en-US" altLang="zh-TW" dirty="0">
                <a:solidFill>
                  <a:schemeClr val="accent6"/>
                </a:solidFill>
              </a:rPr>
              <a:t>AI </a:t>
            </a:r>
            <a:r>
              <a:rPr lang="zh-TW" altLang="en-US" dirty="0">
                <a:solidFill>
                  <a:schemeClr val="accent6"/>
                </a:solidFill>
              </a:rPr>
              <a:t>政策與法規</a:t>
            </a:r>
            <a:endParaRPr lang="en-US" altLang="zh-TW" dirty="0">
              <a:solidFill>
                <a:schemeClr val="accent6"/>
              </a:solidFill>
            </a:endParaRPr>
          </a:p>
          <a:p>
            <a:pPr lvl="1"/>
            <a:r>
              <a:rPr lang="zh-TW" altLang="en-US" dirty="0"/>
              <a:t>理解適用於自身機構、州、省、地區與國家的 </a:t>
            </a:r>
            <a:r>
              <a:rPr lang="en-US" altLang="zh-TW" dirty="0"/>
              <a:t>AI </a:t>
            </a:r>
            <a:r>
              <a:rPr lang="zh-TW" altLang="en-US" dirty="0"/>
              <a:t>政策與法規。</a:t>
            </a:r>
            <a:endParaRPr lang="en-US" altLang="zh-TW" dirty="0"/>
          </a:p>
          <a:p>
            <a:pPr lvl="1"/>
            <a:r>
              <a:rPr lang="zh-TW" altLang="en-US" dirty="0"/>
              <a:t>理解現有政策與法規如何影響在專業角色中對 </a:t>
            </a:r>
            <a:r>
              <a:rPr lang="en-US" altLang="zh-TW" dirty="0"/>
              <a:t>AI </a:t>
            </a:r>
            <a:r>
              <a:rPr lang="zh-TW" altLang="en-US" dirty="0"/>
              <a:t>的使用。</a:t>
            </a:r>
            <a:endParaRPr lang="en-US" altLang="zh-TW" dirty="0"/>
          </a:p>
          <a:p>
            <a:pPr lvl="1"/>
            <a:r>
              <a:rPr lang="zh-TW" altLang="en-US" dirty="0"/>
              <a:t>持續關注與合理使用和著作權相關的發展，包括生成式 </a:t>
            </a:r>
            <a:r>
              <a:rPr lang="en-US" altLang="zh-TW" dirty="0"/>
              <a:t>AI </a:t>
            </a:r>
            <a:r>
              <a:rPr lang="zh-TW" altLang="en-US" dirty="0"/>
              <a:t>輸出與訓練資料兩方面。</a:t>
            </a:r>
          </a:p>
        </p:txBody>
      </p:sp>
      <p:sp>
        <p:nvSpPr>
          <p:cNvPr id="4" name="投影片編號版面配置區 3">
            <a:extLst>
              <a:ext uri="{FF2B5EF4-FFF2-40B4-BE49-F238E27FC236}">
                <a16:creationId xmlns:a16="http://schemas.microsoft.com/office/drawing/2014/main" id="{DCAD968C-3B1B-29CE-34E9-28B08056CBD5}"/>
              </a:ext>
            </a:extLst>
          </p:cNvPr>
          <p:cNvSpPr>
            <a:spLocks noGrp="1"/>
          </p:cNvSpPr>
          <p:nvPr>
            <p:ph type="sldNum" sz="quarter" idx="12"/>
          </p:nvPr>
        </p:nvSpPr>
        <p:spPr/>
        <p:txBody>
          <a:bodyPr/>
          <a:lstStyle/>
          <a:p>
            <a:pPr>
              <a:defRPr/>
            </a:pPr>
            <a:fld id="{A5700B3C-C64C-4571-A859-10CF07BFE63A}" type="slidenum">
              <a:rPr lang="en-US" altLang="zh-TW" smtClean="0"/>
              <a:pPr>
                <a:defRPr/>
              </a:pPr>
              <a:t>17</a:t>
            </a:fld>
            <a:endParaRPr lang="en-US" altLang="zh-TW" dirty="0"/>
          </a:p>
        </p:txBody>
      </p:sp>
    </p:spTree>
    <p:extLst>
      <p:ext uri="{BB962C8B-B14F-4D97-AF65-F5344CB8AC3E}">
        <p14:creationId xmlns:p14="http://schemas.microsoft.com/office/powerpoint/2010/main" val="40341074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6A10025-C322-7EF8-2D34-C97443A1E9F6}"/>
              </a:ext>
            </a:extLst>
          </p:cNvPr>
          <p:cNvSpPr>
            <a:spLocks noGrp="1"/>
          </p:cNvSpPr>
          <p:nvPr>
            <p:ph type="title"/>
          </p:nvPr>
        </p:nvSpPr>
        <p:spPr>
          <a:xfrm>
            <a:off x="1488018" y="119064"/>
            <a:ext cx="10079567" cy="1222375"/>
          </a:xfrm>
        </p:spPr>
        <p:txBody>
          <a:bodyPr/>
          <a:lstStyle/>
          <a:p>
            <a:r>
              <a:rPr lang="en-US" altLang="zh-TW" dirty="0"/>
              <a:t>3. </a:t>
            </a:r>
            <a:r>
              <a:rPr lang="zh-TW" altLang="en-US" dirty="0"/>
              <a:t>分析與評估</a:t>
            </a:r>
          </a:p>
        </p:txBody>
      </p:sp>
      <p:sp>
        <p:nvSpPr>
          <p:cNvPr id="3" name="內容版面配置區 2">
            <a:extLst>
              <a:ext uri="{FF2B5EF4-FFF2-40B4-BE49-F238E27FC236}">
                <a16:creationId xmlns:a16="http://schemas.microsoft.com/office/drawing/2014/main" id="{A54EA485-ECBF-A8E1-BE34-D65C53CEAD79}"/>
              </a:ext>
            </a:extLst>
          </p:cNvPr>
          <p:cNvSpPr>
            <a:spLocks noGrp="1"/>
          </p:cNvSpPr>
          <p:nvPr>
            <p:ph idx="1"/>
          </p:nvPr>
        </p:nvSpPr>
        <p:spPr>
          <a:xfrm>
            <a:off x="1576918" y="1412876"/>
            <a:ext cx="10430933" cy="4968875"/>
          </a:xfrm>
        </p:spPr>
        <p:txBody>
          <a:bodyPr/>
          <a:lstStyle/>
          <a:p>
            <a:pPr>
              <a:spcBef>
                <a:spcPts val="100"/>
              </a:spcBef>
            </a:pPr>
            <a:r>
              <a:rPr lang="en-US" altLang="zh-TW" dirty="0">
                <a:solidFill>
                  <a:schemeClr val="accent6"/>
                </a:solidFill>
              </a:rPr>
              <a:t>3.1 </a:t>
            </a:r>
            <a:r>
              <a:rPr lang="zh-TW" altLang="en-US" dirty="0">
                <a:solidFill>
                  <a:schemeClr val="accent6"/>
                </a:solidFill>
              </a:rPr>
              <a:t>說明 </a:t>
            </a:r>
            <a:r>
              <a:rPr lang="en-US" altLang="zh-TW" dirty="0">
                <a:solidFill>
                  <a:schemeClr val="accent6"/>
                </a:solidFill>
              </a:rPr>
              <a:t>AI </a:t>
            </a:r>
            <a:r>
              <a:rPr lang="zh-TW" altLang="en-US" dirty="0">
                <a:solidFill>
                  <a:schemeClr val="accent6"/>
                </a:solidFill>
              </a:rPr>
              <a:t>技術及其對圖書館服務與資源的影響</a:t>
            </a:r>
            <a:endParaRPr lang="en-US" altLang="zh-TW" dirty="0">
              <a:solidFill>
                <a:schemeClr val="accent6"/>
              </a:solidFill>
            </a:endParaRPr>
          </a:p>
          <a:p>
            <a:pPr lvl="1">
              <a:spcBef>
                <a:spcPts val="100"/>
              </a:spcBef>
            </a:pPr>
            <a:r>
              <a:rPr lang="zh-TW" altLang="en-US" dirty="0"/>
              <a:t>將 </a:t>
            </a:r>
            <a:r>
              <a:rPr lang="en-US" altLang="zh-TW" dirty="0"/>
              <a:t>AI </a:t>
            </a:r>
            <a:r>
              <a:rPr lang="zh-TW" altLang="en-US" dirty="0"/>
              <a:t>工具分類為與高等教育相關的較廣泛類別。 </a:t>
            </a:r>
            <a:endParaRPr lang="en-US" altLang="zh-TW" dirty="0"/>
          </a:p>
          <a:p>
            <a:pPr lvl="1">
              <a:spcBef>
                <a:spcPts val="100"/>
              </a:spcBef>
            </a:pPr>
            <a:r>
              <a:rPr lang="zh-TW" altLang="en-US" dirty="0"/>
              <a:t>描述 </a:t>
            </a:r>
            <a:r>
              <a:rPr lang="en-US" altLang="zh-TW" dirty="0"/>
              <a:t>AI </a:t>
            </a:r>
            <a:r>
              <a:rPr lang="zh-TW" altLang="en-US" dirty="0"/>
              <a:t>如何應用於圖書館流程與服務。 </a:t>
            </a:r>
            <a:endParaRPr lang="en-US" altLang="zh-TW" dirty="0"/>
          </a:p>
          <a:p>
            <a:pPr lvl="1">
              <a:spcBef>
                <a:spcPts val="100"/>
              </a:spcBef>
            </a:pPr>
            <a:r>
              <a:rPr lang="zh-TW" altLang="en-US" dirty="0"/>
              <a:t>向同事與一般大眾說明 </a:t>
            </a:r>
            <a:r>
              <a:rPr lang="en-US" altLang="zh-TW" dirty="0"/>
              <a:t>AI </a:t>
            </a:r>
            <a:r>
              <a:rPr lang="zh-TW" altLang="en-US" dirty="0"/>
              <a:t>技術如何應用於工作。</a:t>
            </a:r>
            <a:endParaRPr lang="en-US" altLang="zh-TW" dirty="0"/>
          </a:p>
          <a:p>
            <a:pPr lvl="1">
              <a:spcBef>
                <a:spcPts val="100"/>
              </a:spcBef>
            </a:pPr>
            <a:r>
              <a:rPr lang="zh-TW" altLang="en-US" dirty="0"/>
              <a:t>評估哪些 </a:t>
            </a:r>
            <a:r>
              <a:rPr lang="en-US" altLang="zh-TW" dirty="0"/>
              <a:t>AI </a:t>
            </a:r>
            <a:r>
              <a:rPr lang="zh-TW" altLang="en-US" dirty="0"/>
              <a:t>工具適用於與工作相關的特定使用情境。</a:t>
            </a:r>
            <a:endParaRPr lang="en-US" altLang="zh-TW" dirty="0"/>
          </a:p>
          <a:p>
            <a:pPr>
              <a:spcBef>
                <a:spcPts val="100"/>
              </a:spcBef>
            </a:pPr>
            <a:r>
              <a:rPr lang="en-US" altLang="zh-TW" dirty="0">
                <a:solidFill>
                  <a:schemeClr val="accent6"/>
                </a:solidFill>
              </a:rPr>
              <a:t>3.2 </a:t>
            </a:r>
            <a:r>
              <a:rPr lang="zh-TW" altLang="en-US" dirty="0">
                <a:solidFill>
                  <a:schemeClr val="accent6"/>
                </a:solidFill>
              </a:rPr>
              <a:t>評估 </a:t>
            </a:r>
            <a:r>
              <a:rPr lang="en-US" altLang="zh-TW" dirty="0">
                <a:solidFill>
                  <a:schemeClr val="accent6"/>
                </a:solidFill>
              </a:rPr>
              <a:t>AI </a:t>
            </a:r>
            <a:r>
              <a:rPr lang="zh-TW" altLang="en-US" dirty="0">
                <a:solidFill>
                  <a:schemeClr val="accent6"/>
                </a:solidFill>
              </a:rPr>
              <a:t>技術部署中的效益與風險</a:t>
            </a:r>
            <a:endParaRPr lang="en-US" altLang="zh-TW" dirty="0">
              <a:solidFill>
                <a:schemeClr val="accent6"/>
              </a:solidFill>
            </a:endParaRPr>
          </a:p>
          <a:p>
            <a:pPr lvl="1">
              <a:spcBef>
                <a:spcPts val="100"/>
              </a:spcBef>
            </a:pPr>
            <a:r>
              <a:rPr lang="zh-TW" altLang="en-US" dirty="0"/>
              <a:t>說明在知識相關任務中使用 </a:t>
            </a:r>
            <a:r>
              <a:rPr lang="en-US" altLang="zh-TW" dirty="0"/>
              <a:t>AI </a:t>
            </a:r>
            <a:r>
              <a:rPr lang="zh-TW" altLang="en-US" dirty="0"/>
              <a:t>技術的效益與風險。</a:t>
            </a:r>
            <a:endParaRPr lang="en-US" altLang="zh-TW" dirty="0"/>
          </a:p>
          <a:p>
            <a:pPr lvl="1">
              <a:spcBef>
                <a:spcPts val="100"/>
              </a:spcBef>
            </a:pPr>
            <a:r>
              <a:rPr lang="zh-TW" altLang="en-US" dirty="0"/>
              <a:t>在考量 </a:t>
            </a:r>
            <a:r>
              <a:rPr lang="en-US" altLang="zh-TW" dirty="0"/>
              <a:t>AI </a:t>
            </a:r>
            <a:r>
              <a:rPr lang="zh-TW" altLang="en-US" dirty="0"/>
              <a:t>工具用於探索時所涉及的風險或經費下，討論如何判斷 </a:t>
            </a:r>
            <a:r>
              <a:rPr lang="en-US" altLang="zh-TW" dirty="0"/>
              <a:t>AI </a:t>
            </a:r>
            <a:r>
              <a:rPr lang="zh-TW" altLang="en-US" dirty="0"/>
              <a:t>工具的輸出品質與效能是否足夠。</a:t>
            </a:r>
            <a:endParaRPr lang="en-US" altLang="zh-TW" dirty="0"/>
          </a:p>
          <a:p>
            <a:pPr lvl="1">
              <a:spcBef>
                <a:spcPts val="100"/>
              </a:spcBef>
            </a:pPr>
            <a:r>
              <a:rPr lang="zh-TW" altLang="en-US" dirty="0"/>
              <a:t>評估在教學與研究中使用 </a:t>
            </a:r>
            <a:r>
              <a:rPr lang="en-US" altLang="zh-TW" dirty="0"/>
              <a:t>AI </a:t>
            </a:r>
            <a:r>
              <a:rPr lang="zh-TW" altLang="en-US" dirty="0"/>
              <a:t>技術的效益與風險。</a:t>
            </a:r>
            <a:endParaRPr lang="en-US" altLang="zh-TW" dirty="0"/>
          </a:p>
          <a:p>
            <a:pPr lvl="1">
              <a:spcBef>
                <a:spcPts val="100"/>
              </a:spcBef>
            </a:pPr>
            <a:r>
              <a:rPr lang="zh-TW" altLang="en-US" dirty="0"/>
              <a:t>評估使用 </a:t>
            </a:r>
            <a:r>
              <a:rPr lang="en-US" altLang="zh-TW" dirty="0"/>
              <a:t>AI </a:t>
            </a:r>
            <a:r>
              <a:rPr lang="zh-TW" altLang="en-US" dirty="0"/>
              <a:t>對學生學習與認知發展的效益與風險。</a:t>
            </a:r>
            <a:endParaRPr lang="en-US" altLang="zh-TW" dirty="0"/>
          </a:p>
          <a:p>
            <a:pPr lvl="1">
              <a:spcBef>
                <a:spcPts val="100"/>
              </a:spcBef>
            </a:pPr>
            <a:r>
              <a:rPr lang="zh-TW" altLang="en-US" dirty="0"/>
              <a:t>說明演算法固有的偏見如何影響資訊被凸顯、隱藏或排除。</a:t>
            </a:r>
            <a:endParaRPr lang="en-US" altLang="zh-TW" dirty="0"/>
          </a:p>
          <a:p>
            <a:pPr lvl="1">
              <a:spcBef>
                <a:spcPts val="100"/>
              </a:spcBef>
            </a:pPr>
            <a:r>
              <a:rPr lang="zh-TW" altLang="en-US" dirty="0"/>
              <a:t>根據資料品質評估 </a:t>
            </a:r>
            <a:r>
              <a:rPr lang="en-US" altLang="zh-TW" dirty="0"/>
              <a:t>AI </a:t>
            </a:r>
            <a:r>
              <a:rPr lang="zh-TW" altLang="en-US" dirty="0"/>
              <a:t>工具，包括其訓練來源的多樣性、訓練資料集與預期用途的相關性，以及資訊歸屬實踐的倫理性。</a:t>
            </a:r>
          </a:p>
        </p:txBody>
      </p:sp>
      <p:sp>
        <p:nvSpPr>
          <p:cNvPr id="4" name="投影片編號版面配置區 3">
            <a:extLst>
              <a:ext uri="{FF2B5EF4-FFF2-40B4-BE49-F238E27FC236}">
                <a16:creationId xmlns:a16="http://schemas.microsoft.com/office/drawing/2014/main" id="{EE18D745-8C58-4817-C7BB-15BFACF984BD}"/>
              </a:ext>
            </a:extLst>
          </p:cNvPr>
          <p:cNvSpPr>
            <a:spLocks noGrp="1"/>
          </p:cNvSpPr>
          <p:nvPr>
            <p:ph type="sldNum" sz="quarter" idx="12"/>
          </p:nvPr>
        </p:nvSpPr>
        <p:spPr>
          <a:xfrm>
            <a:off x="9347200" y="6381750"/>
            <a:ext cx="2844800" cy="476250"/>
          </a:xfrm>
        </p:spPr>
        <p:txBody>
          <a:bodyPr/>
          <a:lstStyle/>
          <a:p>
            <a:fld id="{A5700B3C-C64C-4571-A859-10CF07BFE63A}" type="slidenum">
              <a:rPr lang="en-US" altLang="zh-TW" smtClean="0"/>
              <a:pPr/>
              <a:t>18</a:t>
            </a:fld>
            <a:endParaRPr lang="en-US" altLang="zh-TW" dirty="0"/>
          </a:p>
        </p:txBody>
      </p:sp>
    </p:spTree>
    <p:extLst>
      <p:ext uri="{BB962C8B-B14F-4D97-AF65-F5344CB8AC3E}">
        <p14:creationId xmlns:p14="http://schemas.microsoft.com/office/powerpoint/2010/main" val="32355461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6A10025-C322-7EF8-2D34-C97443A1E9F6}"/>
              </a:ext>
            </a:extLst>
          </p:cNvPr>
          <p:cNvSpPr>
            <a:spLocks noGrp="1"/>
          </p:cNvSpPr>
          <p:nvPr>
            <p:ph type="title"/>
          </p:nvPr>
        </p:nvSpPr>
        <p:spPr/>
        <p:txBody>
          <a:bodyPr/>
          <a:lstStyle/>
          <a:p>
            <a:r>
              <a:rPr lang="en-US" altLang="zh-TW" dirty="0"/>
              <a:t>3. </a:t>
            </a:r>
            <a:r>
              <a:rPr lang="zh-TW" altLang="en-US" dirty="0"/>
              <a:t>分析與評估 </a:t>
            </a:r>
            <a:r>
              <a:rPr lang="en-US" altLang="zh-TW" dirty="0"/>
              <a:t>(</a:t>
            </a:r>
            <a:r>
              <a:rPr lang="zh-TW" altLang="en-US" dirty="0"/>
              <a:t>續</a:t>
            </a:r>
            <a:r>
              <a:rPr lang="en-US" altLang="zh-TW" dirty="0"/>
              <a:t>)</a:t>
            </a:r>
            <a:endParaRPr lang="zh-TW" altLang="en-US" dirty="0"/>
          </a:p>
        </p:txBody>
      </p:sp>
      <p:sp>
        <p:nvSpPr>
          <p:cNvPr id="3" name="內容版面配置區 2">
            <a:extLst>
              <a:ext uri="{FF2B5EF4-FFF2-40B4-BE49-F238E27FC236}">
                <a16:creationId xmlns:a16="http://schemas.microsoft.com/office/drawing/2014/main" id="{A54EA485-ECBF-A8E1-BE34-D65C53CEAD79}"/>
              </a:ext>
            </a:extLst>
          </p:cNvPr>
          <p:cNvSpPr>
            <a:spLocks noGrp="1"/>
          </p:cNvSpPr>
          <p:nvPr>
            <p:ph idx="1"/>
          </p:nvPr>
        </p:nvSpPr>
        <p:spPr/>
        <p:txBody>
          <a:bodyPr/>
          <a:lstStyle/>
          <a:p>
            <a:r>
              <a:rPr lang="en-US" altLang="zh-TW" dirty="0">
                <a:solidFill>
                  <a:schemeClr val="accent6"/>
                </a:solidFill>
              </a:rPr>
              <a:t>3.3 </a:t>
            </a:r>
            <a:r>
              <a:rPr lang="zh-TW" altLang="en-US" dirty="0">
                <a:solidFill>
                  <a:schemeClr val="accent6"/>
                </a:solidFill>
              </a:rPr>
              <a:t>以多面向方法批判性分析 </a:t>
            </a:r>
            <a:r>
              <a:rPr lang="en-US" altLang="zh-TW" dirty="0">
                <a:solidFill>
                  <a:schemeClr val="accent6"/>
                </a:solidFill>
              </a:rPr>
              <a:t>AI </a:t>
            </a:r>
            <a:r>
              <a:rPr lang="zh-TW" altLang="en-US" dirty="0">
                <a:solidFill>
                  <a:schemeClr val="accent6"/>
                </a:solidFill>
              </a:rPr>
              <a:t>技術</a:t>
            </a:r>
            <a:endParaRPr lang="en-US" altLang="zh-TW" dirty="0">
              <a:solidFill>
                <a:schemeClr val="accent6"/>
              </a:solidFill>
            </a:endParaRPr>
          </a:p>
          <a:p>
            <a:pPr lvl="1"/>
            <a:r>
              <a:rPr lang="zh-TW" altLang="en-US" dirty="0"/>
              <a:t>考量 </a:t>
            </a:r>
            <a:r>
              <a:rPr lang="en-US" altLang="zh-TW" dirty="0"/>
              <a:t>AI </a:t>
            </a:r>
            <a:r>
              <a:rPr lang="zh-TW" altLang="en-US" dirty="0"/>
              <a:t>技術的技術能力，包括其效能的準確性、相關性與穩健性。</a:t>
            </a:r>
            <a:endParaRPr lang="en-US" altLang="zh-TW" dirty="0"/>
          </a:p>
          <a:p>
            <a:pPr lvl="1"/>
            <a:r>
              <a:rPr lang="zh-TW" altLang="en-US" dirty="0"/>
              <a:t>考量 </a:t>
            </a:r>
            <a:r>
              <a:rPr lang="en-US" altLang="zh-TW" dirty="0"/>
              <a:t>AI </a:t>
            </a:r>
            <a:r>
              <a:rPr lang="zh-TW" altLang="en-US" dirty="0"/>
              <a:t>技術的倫理面向，包括透明性、可解釋性、偏見與公平性。</a:t>
            </a:r>
            <a:endParaRPr lang="en-US" altLang="zh-TW" dirty="0"/>
          </a:p>
          <a:p>
            <a:pPr lvl="1"/>
            <a:r>
              <a:rPr lang="zh-TW" altLang="en-US" dirty="0"/>
              <a:t>看見使用 </a:t>
            </a:r>
            <a:r>
              <a:rPr lang="en-US" altLang="zh-TW" dirty="0"/>
              <a:t>AI </a:t>
            </a:r>
            <a:r>
              <a:rPr lang="zh-TW" altLang="en-US" dirty="0"/>
              <a:t>技術對學習、批判思考發展與研究技能所帶來的影響。</a:t>
            </a:r>
            <a:endParaRPr lang="en-US" altLang="zh-TW" dirty="0"/>
          </a:p>
          <a:p>
            <a:r>
              <a:rPr lang="en-US" altLang="zh-TW" dirty="0">
                <a:solidFill>
                  <a:schemeClr val="accent6"/>
                </a:solidFill>
              </a:rPr>
              <a:t>3.4 </a:t>
            </a:r>
            <a:r>
              <a:rPr lang="zh-TW" altLang="en-US" dirty="0">
                <a:solidFill>
                  <a:schemeClr val="accent6"/>
                </a:solidFill>
              </a:rPr>
              <a:t>在特定圖書館任務與服務脈絡中評估 </a:t>
            </a:r>
            <a:r>
              <a:rPr lang="en-US" altLang="zh-TW" dirty="0">
                <a:solidFill>
                  <a:schemeClr val="accent6"/>
                </a:solidFill>
              </a:rPr>
              <a:t>AI </a:t>
            </a:r>
            <a:r>
              <a:rPr lang="zh-TW" altLang="en-US" dirty="0">
                <a:solidFill>
                  <a:schemeClr val="accent6"/>
                </a:solidFill>
              </a:rPr>
              <a:t>工具</a:t>
            </a:r>
            <a:endParaRPr lang="en-US" altLang="zh-TW" dirty="0">
              <a:solidFill>
                <a:schemeClr val="accent6"/>
              </a:solidFill>
            </a:endParaRPr>
          </a:p>
          <a:p>
            <a:pPr lvl="1"/>
            <a:r>
              <a:rPr lang="zh-TW" altLang="en-US" dirty="0"/>
              <a:t>辨識特定 </a:t>
            </a:r>
            <a:r>
              <a:rPr lang="en-US" altLang="zh-TW" dirty="0"/>
              <a:t>AI </a:t>
            </a:r>
            <a:r>
              <a:rPr lang="zh-TW" altLang="en-US" dirty="0"/>
              <a:t>工具在與工作相關使用情境中的優勢與限制。 </a:t>
            </a:r>
            <a:endParaRPr lang="en-US" altLang="zh-TW" dirty="0"/>
          </a:p>
          <a:p>
            <a:pPr lvl="1"/>
            <a:r>
              <a:rPr lang="zh-TW" altLang="en-US" dirty="0"/>
              <a:t>辨識與工作相關之圖書館服務所需的 </a:t>
            </a:r>
            <a:r>
              <a:rPr lang="en-US" altLang="zh-TW" dirty="0"/>
              <a:t>AI </a:t>
            </a:r>
            <a:r>
              <a:rPr lang="zh-TW" altLang="en-US" dirty="0"/>
              <a:t>工具功能、特性與能力。</a:t>
            </a:r>
          </a:p>
        </p:txBody>
      </p:sp>
      <p:sp>
        <p:nvSpPr>
          <p:cNvPr id="4" name="投影片編號版面配置區 3">
            <a:extLst>
              <a:ext uri="{FF2B5EF4-FFF2-40B4-BE49-F238E27FC236}">
                <a16:creationId xmlns:a16="http://schemas.microsoft.com/office/drawing/2014/main" id="{EE18D745-8C58-4817-C7BB-15BFACF984BD}"/>
              </a:ext>
            </a:extLst>
          </p:cNvPr>
          <p:cNvSpPr>
            <a:spLocks noGrp="1"/>
          </p:cNvSpPr>
          <p:nvPr>
            <p:ph type="sldNum" sz="quarter" idx="12"/>
          </p:nvPr>
        </p:nvSpPr>
        <p:spPr/>
        <p:txBody>
          <a:bodyPr/>
          <a:lstStyle/>
          <a:p>
            <a:pPr>
              <a:defRPr/>
            </a:pPr>
            <a:fld id="{A5700B3C-C64C-4571-A859-10CF07BFE63A}" type="slidenum">
              <a:rPr lang="en-US" altLang="zh-TW" smtClean="0"/>
              <a:pPr>
                <a:defRPr/>
              </a:pPr>
              <a:t>19</a:t>
            </a:fld>
            <a:endParaRPr lang="en-US" altLang="zh-TW" dirty="0"/>
          </a:p>
        </p:txBody>
      </p:sp>
    </p:spTree>
    <p:extLst>
      <p:ext uri="{BB962C8B-B14F-4D97-AF65-F5344CB8AC3E}">
        <p14:creationId xmlns:p14="http://schemas.microsoft.com/office/powerpoint/2010/main" val="30689936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4CF7FE6-D110-5072-E0C3-E8D5C5CE8E2D}"/>
              </a:ext>
            </a:extLst>
          </p:cNvPr>
          <p:cNvSpPr>
            <a:spLocks noGrp="1"/>
          </p:cNvSpPr>
          <p:nvPr>
            <p:ph type="title"/>
          </p:nvPr>
        </p:nvSpPr>
        <p:spPr/>
        <p:txBody>
          <a:bodyPr/>
          <a:lstStyle/>
          <a:p>
            <a:r>
              <a:rPr lang="zh-TW" altLang="en-US" dirty="0"/>
              <a:t>演講大綱</a:t>
            </a:r>
          </a:p>
        </p:txBody>
      </p:sp>
      <p:sp>
        <p:nvSpPr>
          <p:cNvPr id="3" name="內容版面配置區 2">
            <a:extLst>
              <a:ext uri="{FF2B5EF4-FFF2-40B4-BE49-F238E27FC236}">
                <a16:creationId xmlns:a16="http://schemas.microsoft.com/office/drawing/2014/main" id="{981CD623-51A4-FAD3-E3E2-7FF344B2029B}"/>
              </a:ext>
            </a:extLst>
          </p:cNvPr>
          <p:cNvSpPr>
            <a:spLocks noGrp="1"/>
          </p:cNvSpPr>
          <p:nvPr>
            <p:ph idx="1"/>
          </p:nvPr>
        </p:nvSpPr>
        <p:spPr/>
        <p:txBody>
          <a:bodyPr/>
          <a:lstStyle/>
          <a:p>
            <a:r>
              <a:rPr lang="zh-TW" altLang="en-US" dirty="0"/>
              <a:t>素養與</a:t>
            </a:r>
            <a:r>
              <a:rPr lang="en-US" altLang="zh-TW" dirty="0"/>
              <a:t>AI</a:t>
            </a:r>
            <a:r>
              <a:rPr lang="zh-TW" altLang="en-US" dirty="0"/>
              <a:t>素養</a:t>
            </a:r>
            <a:endParaRPr lang="en-US" altLang="zh-TW" dirty="0"/>
          </a:p>
          <a:p>
            <a:r>
              <a:rPr lang="en-US" altLang="zh-TW" dirty="0"/>
              <a:t>ACRL AI Competencies for Academic Library Workers</a:t>
            </a:r>
          </a:p>
          <a:p>
            <a:r>
              <a:rPr lang="zh-TW" altLang="zh-TW" dirty="0"/>
              <a:t>大學圖書館館員</a:t>
            </a:r>
            <a:r>
              <a:rPr lang="en-US" altLang="zh-TW" dirty="0"/>
              <a:t>AI</a:t>
            </a:r>
            <a:r>
              <a:rPr lang="zh-TW" altLang="zh-TW" dirty="0"/>
              <a:t>知能指標</a:t>
            </a:r>
            <a:endParaRPr lang="en-US" altLang="zh-TW" dirty="0"/>
          </a:p>
          <a:p>
            <a:endParaRPr lang="en-US" altLang="zh-TW" dirty="0"/>
          </a:p>
          <a:p>
            <a:endParaRPr lang="zh-TW" altLang="en-US" dirty="0"/>
          </a:p>
        </p:txBody>
      </p:sp>
      <p:sp>
        <p:nvSpPr>
          <p:cNvPr id="4" name="投影片編號版面配置區 3">
            <a:extLst>
              <a:ext uri="{FF2B5EF4-FFF2-40B4-BE49-F238E27FC236}">
                <a16:creationId xmlns:a16="http://schemas.microsoft.com/office/drawing/2014/main" id="{27FFD223-00E1-FC26-140C-AAB4070EA2D3}"/>
              </a:ext>
            </a:extLst>
          </p:cNvPr>
          <p:cNvSpPr>
            <a:spLocks noGrp="1"/>
          </p:cNvSpPr>
          <p:nvPr>
            <p:ph type="sldNum" sz="quarter" idx="12"/>
          </p:nvPr>
        </p:nvSpPr>
        <p:spPr/>
        <p:txBody>
          <a:bodyPr/>
          <a:lstStyle/>
          <a:p>
            <a:pPr>
              <a:defRPr/>
            </a:pPr>
            <a:fld id="{A5700B3C-C64C-4571-A859-10CF07BFE63A}" type="slidenum">
              <a:rPr lang="en-US" altLang="zh-TW" smtClean="0"/>
              <a:pPr>
                <a:defRPr/>
              </a:pPr>
              <a:t>2</a:t>
            </a:fld>
            <a:endParaRPr lang="en-US" altLang="zh-TW" dirty="0"/>
          </a:p>
        </p:txBody>
      </p:sp>
    </p:spTree>
    <p:extLst>
      <p:ext uri="{BB962C8B-B14F-4D97-AF65-F5344CB8AC3E}">
        <p14:creationId xmlns:p14="http://schemas.microsoft.com/office/powerpoint/2010/main" val="32288530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DB22AE6-DA77-BEB3-FDE8-EC6DFA80BF24}"/>
              </a:ext>
            </a:extLst>
          </p:cNvPr>
          <p:cNvSpPr>
            <a:spLocks noGrp="1"/>
          </p:cNvSpPr>
          <p:nvPr>
            <p:ph type="title"/>
          </p:nvPr>
        </p:nvSpPr>
        <p:spPr/>
        <p:txBody>
          <a:bodyPr/>
          <a:lstStyle/>
          <a:p>
            <a:r>
              <a:rPr lang="en-US" altLang="zh-TW" dirty="0"/>
              <a:t>4. </a:t>
            </a:r>
            <a:r>
              <a:rPr lang="zh-TW" altLang="en-US" dirty="0"/>
              <a:t>使用與應用</a:t>
            </a:r>
          </a:p>
        </p:txBody>
      </p:sp>
      <p:sp>
        <p:nvSpPr>
          <p:cNvPr id="3" name="內容版面配置區 2">
            <a:extLst>
              <a:ext uri="{FF2B5EF4-FFF2-40B4-BE49-F238E27FC236}">
                <a16:creationId xmlns:a16="http://schemas.microsoft.com/office/drawing/2014/main" id="{24649D52-4D1A-5233-16DD-C9E5443BC2F6}"/>
              </a:ext>
            </a:extLst>
          </p:cNvPr>
          <p:cNvSpPr>
            <a:spLocks noGrp="1"/>
          </p:cNvSpPr>
          <p:nvPr>
            <p:ph idx="1"/>
          </p:nvPr>
        </p:nvSpPr>
        <p:spPr/>
        <p:txBody>
          <a:bodyPr/>
          <a:lstStyle/>
          <a:p>
            <a:r>
              <a:rPr lang="en-US" altLang="zh-TW" dirty="0">
                <a:solidFill>
                  <a:schemeClr val="accent6"/>
                </a:solidFill>
              </a:rPr>
              <a:t>4.1 </a:t>
            </a:r>
            <a:r>
              <a:rPr lang="zh-TW" altLang="en-US" dirty="0">
                <a:solidFill>
                  <a:schemeClr val="accent6"/>
                </a:solidFill>
              </a:rPr>
              <a:t>應用 </a:t>
            </a:r>
            <a:r>
              <a:rPr lang="en-US" altLang="zh-TW" dirty="0">
                <a:solidFill>
                  <a:schemeClr val="accent6"/>
                </a:solidFill>
              </a:rPr>
              <a:t>AI </a:t>
            </a:r>
            <a:r>
              <a:rPr lang="zh-TW" altLang="en-US" dirty="0">
                <a:solidFill>
                  <a:schemeClr val="accent6"/>
                </a:solidFill>
              </a:rPr>
              <a:t>提升任務效率與品質</a:t>
            </a:r>
            <a:endParaRPr lang="en-US" altLang="zh-TW" dirty="0">
              <a:solidFill>
                <a:schemeClr val="accent6"/>
              </a:solidFill>
            </a:endParaRPr>
          </a:p>
          <a:p>
            <a:pPr lvl="1"/>
            <a:r>
              <a:rPr lang="zh-TW" altLang="en-US" dirty="0"/>
              <a:t>分析哪些工作任務與流程可透過 </a:t>
            </a:r>
            <a:r>
              <a:rPr lang="en-US" altLang="zh-TW" dirty="0"/>
              <a:t>AI </a:t>
            </a:r>
            <a:r>
              <a:rPr lang="zh-TW" altLang="en-US" dirty="0"/>
              <a:t>加以優化與精簡。</a:t>
            </a:r>
            <a:endParaRPr lang="en-US" altLang="zh-TW" dirty="0"/>
          </a:p>
          <a:p>
            <a:pPr lvl="1"/>
            <a:r>
              <a:rPr lang="zh-TW" altLang="en-US" dirty="0"/>
              <a:t>辨識可加速工作流程的特定 </a:t>
            </a:r>
            <a:r>
              <a:rPr lang="en-US" altLang="zh-TW" dirty="0"/>
              <a:t>AI </a:t>
            </a:r>
            <a:r>
              <a:rPr lang="zh-TW" altLang="en-US" dirty="0"/>
              <a:t>工具。</a:t>
            </a:r>
            <a:endParaRPr lang="en-US" altLang="zh-TW" dirty="0"/>
          </a:p>
          <a:p>
            <a:pPr lvl="1"/>
            <a:r>
              <a:rPr lang="zh-TW" altLang="en-US" dirty="0"/>
              <a:t>實施強化 </a:t>
            </a:r>
            <a:r>
              <a:rPr lang="en-US" altLang="zh-TW" dirty="0"/>
              <a:t>AI </a:t>
            </a:r>
            <a:r>
              <a:rPr lang="zh-TW" altLang="en-US" dirty="0"/>
              <a:t>的工作流程，以推動圖書館使命的進展。</a:t>
            </a:r>
            <a:endParaRPr lang="en-US" altLang="zh-TW" dirty="0"/>
          </a:p>
          <a:p>
            <a:r>
              <a:rPr lang="en-US" altLang="zh-TW" dirty="0">
                <a:solidFill>
                  <a:schemeClr val="accent6"/>
                </a:solidFill>
              </a:rPr>
              <a:t>4.2 </a:t>
            </a:r>
            <a:r>
              <a:rPr lang="zh-TW" altLang="en-US" dirty="0">
                <a:solidFill>
                  <a:schemeClr val="accent6"/>
                </a:solidFill>
              </a:rPr>
              <a:t>使用 </a:t>
            </a:r>
            <a:r>
              <a:rPr lang="en-US" altLang="zh-TW" dirty="0">
                <a:solidFill>
                  <a:schemeClr val="accent6"/>
                </a:solidFill>
              </a:rPr>
              <a:t>AI </a:t>
            </a:r>
            <a:r>
              <a:rPr lang="zh-TW" altLang="en-US" dirty="0">
                <a:solidFill>
                  <a:schemeClr val="accent6"/>
                </a:solidFill>
              </a:rPr>
              <a:t>促進工作場所中的溝通與協作</a:t>
            </a:r>
            <a:endParaRPr lang="en-US" altLang="zh-TW" dirty="0">
              <a:solidFill>
                <a:schemeClr val="accent6"/>
              </a:solidFill>
            </a:endParaRPr>
          </a:p>
          <a:p>
            <a:pPr lvl="1"/>
            <a:r>
              <a:rPr lang="zh-TW" altLang="en-US" dirty="0"/>
              <a:t>示範如何使用 </a:t>
            </a:r>
            <a:r>
              <a:rPr lang="en-US" altLang="zh-TW" dirty="0"/>
              <a:t>AI </a:t>
            </a:r>
            <a:r>
              <a:rPr lang="zh-TW" altLang="en-US" dirty="0"/>
              <a:t>工具以強化協作。</a:t>
            </a:r>
            <a:endParaRPr lang="en-US" altLang="zh-TW" dirty="0"/>
          </a:p>
          <a:p>
            <a:pPr lvl="1"/>
            <a:r>
              <a:rPr lang="zh-TW" altLang="en-US" dirty="0"/>
              <a:t>應用 </a:t>
            </a:r>
            <a:r>
              <a:rPr lang="en-US" altLang="zh-TW" dirty="0"/>
              <a:t>AI </a:t>
            </a:r>
            <a:r>
              <a:rPr lang="zh-TW" altLang="en-US" dirty="0"/>
              <a:t>工具自動化任務並支援團隊協調。</a:t>
            </a:r>
            <a:endParaRPr lang="en-US" altLang="zh-TW" dirty="0"/>
          </a:p>
          <a:p>
            <a:pPr lvl="1"/>
            <a:r>
              <a:rPr lang="zh-TW" altLang="en-US" dirty="0"/>
              <a:t>選擇並應用 </a:t>
            </a:r>
            <a:r>
              <a:rPr lang="en-US" altLang="zh-TW" dirty="0"/>
              <a:t>AI </a:t>
            </a:r>
            <a:r>
              <a:rPr lang="zh-TW" altLang="en-US" dirty="0"/>
              <a:t>工具以優化與精簡溝通與資訊分享。</a:t>
            </a:r>
            <a:endParaRPr lang="en-US" altLang="zh-TW" dirty="0"/>
          </a:p>
          <a:p>
            <a:r>
              <a:rPr lang="en-US" altLang="zh-TW" dirty="0">
                <a:solidFill>
                  <a:schemeClr val="accent6"/>
                </a:solidFill>
              </a:rPr>
              <a:t>4.3 </a:t>
            </a:r>
            <a:r>
              <a:rPr lang="zh-TW" altLang="en-US" dirty="0">
                <a:solidFill>
                  <a:schemeClr val="accent6"/>
                </a:solidFill>
              </a:rPr>
              <a:t>發展有效的提示策略以獲得最佳 </a:t>
            </a:r>
            <a:r>
              <a:rPr lang="en-US" altLang="zh-TW" dirty="0">
                <a:solidFill>
                  <a:schemeClr val="accent6"/>
                </a:solidFill>
              </a:rPr>
              <a:t>AI </a:t>
            </a:r>
            <a:r>
              <a:rPr lang="zh-TW" altLang="en-US" dirty="0">
                <a:solidFill>
                  <a:schemeClr val="accent6"/>
                </a:solidFill>
              </a:rPr>
              <a:t>輸出</a:t>
            </a:r>
            <a:endParaRPr lang="en-US" altLang="zh-TW" dirty="0">
              <a:solidFill>
                <a:schemeClr val="accent6"/>
              </a:solidFill>
            </a:endParaRPr>
          </a:p>
          <a:p>
            <a:pPr lvl="1"/>
            <a:r>
              <a:rPr lang="zh-TW" altLang="en-US" dirty="0"/>
              <a:t>理解提示結構與語言如何影響 </a:t>
            </a:r>
            <a:r>
              <a:rPr lang="en-US" altLang="zh-TW" dirty="0"/>
              <a:t>AI </a:t>
            </a:r>
            <a:r>
              <a:rPr lang="zh-TW" altLang="en-US" dirty="0"/>
              <a:t>輸出。 </a:t>
            </a:r>
            <a:endParaRPr lang="en-US" altLang="zh-TW" dirty="0"/>
          </a:p>
          <a:p>
            <a:pPr lvl="1"/>
            <a:r>
              <a:rPr lang="zh-TW" altLang="en-US" dirty="0"/>
              <a:t>運用技術撰寫清晰且有效的提示以因應不同類型任務。</a:t>
            </a:r>
            <a:endParaRPr lang="en-US" altLang="zh-TW" dirty="0"/>
          </a:p>
          <a:p>
            <a:pPr lvl="1"/>
            <a:r>
              <a:rPr lang="zh-TW" altLang="en-US" dirty="0"/>
              <a:t>精進與調整提示以改善 </a:t>
            </a:r>
            <a:r>
              <a:rPr lang="en-US" altLang="zh-TW" dirty="0"/>
              <a:t>AI </a:t>
            </a:r>
            <a:r>
              <a:rPr lang="zh-TW" altLang="en-US" dirty="0"/>
              <a:t>效能與準確性。</a:t>
            </a:r>
          </a:p>
        </p:txBody>
      </p:sp>
      <p:sp>
        <p:nvSpPr>
          <p:cNvPr id="4" name="投影片編號版面配置區 3">
            <a:extLst>
              <a:ext uri="{FF2B5EF4-FFF2-40B4-BE49-F238E27FC236}">
                <a16:creationId xmlns:a16="http://schemas.microsoft.com/office/drawing/2014/main" id="{43A191DC-3A21-F48D-367D-1A37F1448178}"/>
              </a:ext>
            </a:extLst>
          </p:cNvPr>
          <p:cNvSpPr>
            <a:spLocks noGrp="1"/>
          </p:cNvSpPr>
          <p:nvPr>
            <p:ph type="sldNum" sz="quarter" idx="12"/>
          </p:nvPr>
        </p:nvSpPr>
        <p:spPr/>
        <p:txBody>
          <a:bodyPr/>
          <a:lstStyle/>
          <a:p>
            <a:pPr>
              <a:defRPr/>
            </a:pPr>
            <a:fld id="{A5700B3C-C64C-4571-A859-10CF07BFE63A}" type="slidenum">
              <a:rPr lang="en-US" altLang="zh-TW" smtClean="0"/>
              <a:pPr>
                <a:defRPr/>
              </a:pPr>
              <a:t>20</a:t>
            </a:fld>
            <a:endParaRPr lang="en-US" altLang="zh-TW" dirty="0"/>
          </a:p>
        </p:txBody>
      </p:sp>
    </p:spTree>
    <p:extLst>
      <p:ext uri="{BB962C8B-B14F-4D97-AF65-F5344CB8AC3E}">
        <p14:creationId xmlns:p14="http://schemas.microsoft.com/office/powerpoint/2010/main" val="8919993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DB22AE6-DA77-BEB3-FDE8-EC6DFA80BF24}"/>
              </a:ext>
            </a:extLst>
          </p:cNvPr>
          <p:cNvSpPr>
            <a:spLocks noGrp="1"/>
          </p:cNvSpPr>
          <p:nvPr>
            <p:ph type="title"/>
          </p:nvPr>
        </p:nvSpPr>
        <p:spPr/>
        <p:txBody>
          <a:bodyPr/>
          <a:lstStyle/>
          <a:p>
            <a:r>
              <a:rPr lang="en-US" altLang="zh-TW" dirty="0"/>
              <a:t>4. </a:t>
            </a:r>
            <a:r>
              <a:rPr lang="zh-TW" altLang="en-US" dirty="0"/>
              <a:t>使用與應用 </a:t>
            </a:r>
            <a:r>
              <a:rPr lang="en-US" altLang="zh-TW" dirty="0"/>
              <a:t>(</a:t>
            </a:r>
            <a:r>
              <a:rPr lang="zh-TW" altLang="en-US" dirty="0"/>
              <a:t>續</a:t>
            </a:r>
            <a:r>
              <a:rPr lang="en-US" altLang="zh-TW" dirty="0"/>
              <a:t>)</a:t>
            </a:r>
            <a:endParaRPr lang="zh-TW" altLang="en-US" dirty="0"/>
          </a:p>
        </p:txBody>
      </p:sp>
      <p:sp>
        <p:nvSpPr>
          <p:cNvPr id="3" name="內容版面配置區 2">
            <a:extLst>
              <a:ext uri="{FF2B5EF4-FFF2-40B4-BE49-F238E27FC236}">
                <a16:creationId xmlns:a16="http://schemas.microsoft.com/office/drawing/2014/main" id="{24649D52-4D1A-5233-16DD-C9E5443BC2F6}"/>
              </a:ext>
            </a:extLst>
          </p:cNvPr>
          <p:cNvSpPr>
            <a:spLocks noGrp="1"/>
          </p:cNvSpPr>
          <p:nvPr>
            <p:ph idx="1"/>
          </p:nvPr>
        </p:nvSpPr>
        <p:spPr/>
        <p:txBody>
          <a:bodyPr/>
          <a:lstStyle/>
          <a:p>
            <a:r>
              <a:rPr lang="en-US" altLang="zh-TW" dirty="0">
                <a:solidFill>
                  <a:schemeClr val="accent6"/>
                </a:solidFill>
              </a:rPr>
              <a:t>4.4 </a:t>
            </a:r>
            <a:r>
              <a:rPr lang="zh-TW" altLang="en-US" dirty="0">
                <a:solidFill>
                  <a:schemeClr val="accent6"/>
                </a:solidFill>
              </a:rPr>
              <a:t>探索 </a:t>
            </a:r>
            <a:r>
              <a:rPr lang="en-US" altLang="zh-TW" dirty="0">
                <a:solidFill>
                  <a:schemeClr val="accent6"/>
                </a:solidFill>
              </a:rPr>
              <a:t>AI </a:t>
            </a:r>
            <a:r>
              <a:rPr lang="zh-TW" altLang="en-US" dirty="0">
                <a:solidFill>
                  <a:schemeClr val="accent6"/>
                </a:solidFill>
              </a:rPr>
              <a:t>在創新方面的能力</a:t>
            </a:r>
            <a:endParaRPr lang="en-US" altLang="zh-TW" dirty="0">
              <a:solidFill>
                <a:schemeClr val="accent6"/>
              </a:solidFill>
            </a:endParaRPr>
          </a:p>
          <a:p>
            <a:pPr lvl="1"/>
            <a:r>
              <a:rPr lang="zh-TW" altLang="en-US" dirty="0"/>
              <a:t>辨識 </a:t>
            </a:r>
            <a:r>
              <a:rPr lang="en-US" altLang="zh-TW" dirty="0"/>
              <a:t>AI </a:t>
            </a:r>
            <a:r>
              <a:rPr lang="zh-TW" altLang="en-US" dirty="0"/>
              <a:t>在圖書館服務與營運中促進創新的機會。</a:t>
            </a:r>
            <a:endParaRPr lang="en-US" altLang="zh-TW" dirty="0"/>
          </a:p>
          <a:p>
            <a:pPr lvl="1"/>
            <a:r>
              <a:rPr lang="zh-TW" altLang="en-US" dirty="0"/>
              <a:t>嘗試各種 </a:t>
            </a:r>
            <a:r>
              <a:rPr lang="en-US" altLang="zh-TW" dirty="0"/>
              <a:t>AI </a:t>
            </a:r>
            <a:r>
              <a:rPr lang="zh-TW" altLang="en-US" dirty="0"/>
              <a:t>工具並評估如何創意性地應用於工作任務與流程。</a:t>
            </a:r>
            <a:endParaRPr lang="en-US" altLang="zh-TW" dirty="0"/>
          </a:p>
          <a:p>
            <a:pPr lvl="1"/>
            <a:r>
              <a:rPr lang="zh-TW" altLang="en-US" dirty="0"/>
              <a:t>應用 </a:t>
            </a:r>
            <a:r>
              <a:rPr lang="en-US" altLang="zh-TW" dirty="0"/>
              <a:t>AI </a:t>
            </a:r>
            <a:r>
              <a:rPr lang="zh-TW" altLang="en-US" dirty="0"/>
              <a:t>以富有想像力的方式處理工作問題並產生新穎解決方案。</a:t>
            </a:r>
            <a:endParaRPr lang="en-US" altLang="zh-TW" dirty="0"/>
          </a:p>
          <a:p>
            <a:r>
              <a:rPr lang="en-US" altLang="zh-TW" dirty="0">
                <a:solidFill>
                  <a:schemeClr val="accent6"/>
                </a:solidFill>
              </a:rPr>
              <a:t>4.5 </a:t>
            </a:r>
            <a:r>
              <a:rPr lang="zh-TW" altLang="en-US" dirty="0">
                <a:solidFill>
                  <a:schemeClr val="accent6"/>
                </a:solidFill>
              </a:rPr>
              <a:t>選擇以可近用性與可用性為設計重點的 </a:t>
            </a:r>
            <a:r>
              <a:rPr lang="en-US" altLang="zh-TW" dirty="0">
                <a:solidFill>
                  <a:schemeClr val="accent6"/>
                </a:solidFill>
              </a:rPr>
              <a:t>AI </a:t>
            </a:r>
            <a:r>
              <a:rPr lang="zh-TW" altLang="en-US" dirty="0">
                <a:solidFill>
                  <a:schemeClr val="accent6"/>
                </a:solidFill>
              </a:rPr>
              <a:t>工具</a:t>
            </a:r>
            <a:endParaRPr lang="en-US" altLang="zh-TW" dirty="0">
              <a:solidFill>
                <a:schemeClr val="accent6"/>
              </a:solidFill>
            </a:endParaRPr>
          </a:p>
          <a:p>
            <a:pPr lvl="1"/>
            <a:r>
              <a:rPr lang="zh-TW" altLang="en-US" dirty="0"/>
              <a:t>理解關鍵可近用性原則及其在 </a:t>
            </a:r>
            <a:r>
              <a:rPr lang="en-US" altLang="zh-TW" dirty="0"/>
              <a:t>AI </a:t>
            </a:r>
            <a:r>
              <a:rPr lang="zh-TW" altLang="en-US" dirty="0"/>
              <a:t>設計與部署中的應用。</a:t>
            </a:r>
            <a:endParaRPr lang="en-US" altLang="zh-TW" dirty="0"/>
          </a:p>
          <a:p>
            <a:pPr lvl="1"/>
            <a:r>
              <a:rPr lang="zh-TW" altLang="en-US" dirty="0"/>
              <a:t>辨識 </a:t>
            </a:r>
            <a:r>
              <a:rPr lang="en-US" altLang="zh-TW" dirty="0"/>
              <a:t>AI </a:t>
            </a:r>
            <a:r>
              <a:rPr lang="zh-TW" altLang="en-US" dirty="0"/>
              <a:t>如何降低障礙並改善不同族群使用圖書館系統的可用性。</a:t>
            </a:r>
            <a:endParaRPr lang="en-US" altLang="zh-TW" dirty="0"/>
          </a:p>
          <a:p>
            <a:pPr lvl="1"/>
            <a:r>
              <a:rPr lang="zh-TW" altLang="en-US" dirty="0"/>
              <a:t>使用優先考量包容性與友善使用者體驗的 </a:t>
            </a:r>
            <a:r>
              <a:rPr lang="en-US" altLang="zh-TW" dirty="0"/>
              <a:t>AI </a:t>
            </a:r>
            <a:r>
              <a:rPr lang="zh-TW" altLang="en-US" dirty="0"/>
              <a:t>工具與解決方案。</a:t>
            </a:r>
          </a:p>
        </p:txBody>
      </p:sp>
      <p:sp>
        <p:nvSpPr>
          <p:cNvPr id="4" name="投影片編號版面配置區 3">
            <a:extLst>
              <a:ext uri="{FF2B5EF4-FFF2-40B4-BE49-F238E27FC236}">
                <a16:creationId xmlns:a16="http://schemas.microsoft.com/office/drawing/2014/main" id="{43A191DC-3A21-F48D-367D-1A37F1448178}"/>
              </a:ext>
            </a:extLst>
          </p:cNvPr>
          <p:cNvSpPr>
            <a:spLocks noGrp="1"/>
          </p:cNvSpPr>
          <p:nvPr>
            <p:ph type="sldNum" sz="quarter" idx="12"/>
          </p:nvPr>
        </p:nvSpPr>
        <p:spPr/>
        <p:txBody>
          <a:bodyPr/>
          <a:lstStyle/>
          <a:p>
            <a:pPr>
              <a:defRPr/>
            </a:pPr>
            <a:fld id="{A5700B3C-C64C-4571-A859-10CF07BFE63A}" type="slidenum">
              <a:rPr lang="en-US" altLang="zh-TW" smtClean="0"/>
              <a:pPr>
                <a:defRPr/>
              </a:pPr>
              <a:t>21</a:t>
            </a:fld>
            <a:endParaRPr lang="en-US" altLang="zh-TW" dirty="0"/>
          </a:p>
        </p:txBody>
      </p:sp>
    </p:spTree>
    <p:extLst>
      <p:ext uri="{BB962C8B-B14F-4D97-AF65-F5344CB8AC3E}">
        <p14:creationId xmlns:p14="http://schemas.microsoft.com/office/powerpoint/2010/main" val="16524595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a:extLst>
              <a:ext uri="{FF2B5EF4-FFF2-40B4-BE49-F238E27FC236}">
                <a16:creationId xmlns:a16="http://schemas.microsoft.com/office/drawing/2014/main" id="{0701B173-5CD9-46C2-95FC-C2B2769B9912}"/>
              </a:ext>
            </a:extLst>
          </p:cNvPr>
          <p:cNvSpPr>
            <a:spLocks noGrp="1"/>
          </p:cNvSpPr>
          <p:nvPr>
            <p:ph type="title"/>
          </p:nvPr>
        </p:nvSpPr>
        <p:spPr>
          <a:xfrm>
            <a:off x="963084" y="4406901"/>
            <a:ext cx="10363200" cy="1362075"/>
          </a:xfrm>
        </p:spPr>
        <p:txBody>
          <a:bodyPr/>
          <a:lstStyle/>
          <a:p>
            <a:r>
              <a:rPr lang="zh-TW" altLang="zh-TW" dirty="0"/>
              <a:t>大學圖書館館員</a:t>
            </a:r>
            <a:r>
              <a:rPr lang="en-US" altLang="zh-TW" dirty="0"/>
              <a:t>AI</a:t>
            </a:r>
            <a:r>
              <a:rPr lang="zh-TW" altLang="zh-TW" dirty="0"/>
              <a:t>知能指標</a:t>
            </a:r>
            <a:endParaRPr lang="zh-TW" altLang="en-US" dirty="0"/>
          </a:p>
        </p:txBody>
      </p:sp>
      <p:sp>
        <p:nvSpPr>
          <p:cNvPr id="7" name="文字版面配置區 6">
            <a:extLst>
              <a:ext uri="{FF2B5EF4-FFF2-40B4-BE49-F238E27FC236}">
                <a16:creationId xmlns:a16="http://schemas.microsoft.com/office/drawing/2014/main" id="{04247D2D-3274-16CB-FEC5-0389BCA56715}"/>
              </a:ext>
            </a:extLst>
          </p:cNvPr>
          <p:cNvSpPr>
            <a:spLocks noGrp="1"/>
          </p:cNvSpPr>
          <p:nvPr>
            <p:ph type="body" idx="1"/>
          </p:nvPr>
        </p:nvSpPr>
        <p:spPr/>
        <p:txBody>
          <a:bodyPr/>
          <a:lstStyle/>
          <a:p>
            <a:endParaRPr lang="zh-TW" altLang="en-US"/>
          </a:p>
        </p:txBody>
      </p:sp>
      <p:sp>
        <p:nvSpPr>
          <p:cNvPr id="4" name="投影片編號版面配置區 3">
            <a:extLst>
              <a:ext uri="{FF2B5EF4-FFF2-40B4-BE49-F238E27FC236}">
                <a16:creationId xmlns:a16="http://schemas.microsoft.com/office/drawing/2014/main" id="{E27D715F-2718-487E-9A00-10FF2FE1BCD7}"/>
              </a:ext>
            </a:extLst>
          </p:cNvPr>
          <p:cNvSpPr>
            <a:spLocks noGrp="1"/>
          </p:cNvSpPr>
          <p:nvPr>
            <p:ph type="sldNum" sz="quarter" idx="12"/>
          </p:nvPr>
        </p:nvSpPr>
        <p:spPr>
          <a:xfrm>
            <a:off x="9363711" y="6394107"/>
            <a:ext cx="2844800" cy="476250"/>
          </a:xfrm>
        </p:spPr>
        <p:txBody>
          <a:bodyPr/>
          <a:lstStyle/>
          <a:p>
            <a:fld id="{A5700B3C-C64C-4571-A859-10CF07BFE63A}" type="slidenum">
              <a:rPr lang="en-US" altLang="zh-TW" smtClean="0"/>
              <a:pPr/>
              <a:t>22</a:t>
            </a:fld>
            <a:endParaRPr lang="en-US" altLang="zh-TW" dirty="0"/>
          </a:p>
        </p:txBody>
      </p:sp>
    </p:spTree>
    <p:extLst>
      <p:ext uri="{BB962C8B-B14F-4D97-AF65-F5344CB8AC3E}">
        <p14:creationId xmlns:p14="http://schemas.microsoft.com/office/powerpoint/2010/main" val="39483729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F5C2548-006D-4F22-9E21-62373794F895}"/>
              </a:ext>
            </a:extLst>
          </p:cNvPr>
          <p:cNvSpPr>
            <a:spLocks noGrp="1"/>
          </p:cNvSpPr>
          <p:nvPr>
            <p:ph type="title"/>
          </p:nvPr>
        </p:nvSpPr>
        <p:spPr/>
        <p:txBody>
          <a:bodyPr/>
          <a:lstStyle/>
          <a:p>
            <a:r>
              <a:rPr lang="zh-TW" altLang="en-US" dirty="0"/>
              <a:t>研究方法</a:t>
            </a:r>
          </a:p>
        </p:txBody>
      </p:sp>
      <p:sp>
        <p:nvSpPr>
          <p:cNvPr id="4" name="投影片編號版面配置區 3">
            <a:extLst>
              <a:ext uri="{FF2B5EF4-FFF2-40B4-BE49-F238E27FC236}">
                <a16:creationId xmlns:a16="http://schemas.microsoft.com/office/drawing/2014/main" id="{40C9B0CD-BA25-4035-A632-4729E0A3B6BF}"/>
              </a:ext>
            </a:extLst>
          </p:cNvPr>
          <p:cNvSpPr>
            <a:spLocks noGrp="1"/>
          </p:cNvSpPr>
          <p:nvPr>
            <p:ph type="sldNum" sz="quarter" idx="12"/>
          </p:nvPr>
        </p:nvSpPr>
        <p:spPr/>
        <p:txBody>
          <a:bodyPr/>
          <a:lstStyle/>
          <a:p>
            <a:pPr>
              <a:defRPr/>
            </a:pPr>
            <a:fld id="{3A3A53DF-EFC6-47E1-99BB-864732C40E41}" type="slidenum">
              <a:rPr lang="en-US" altLang="zh-TW" smtClean="0"/>
              <a:pPr>
                <a:defRPr/>
              </a:pPr>
              <a:t>23</a:t>
            </a:fld>
            <a:endParaRPr lang="en-US" altLang="zh-TW"/>
          </a:p>
        </p:txBody>
      </p:sp>
      <p:pic>
        <p:nvPicPr>
          <p:cNvPr id="6" name="圖片 5">
            <a:extLst>
              <a:ext uri="{FF2B5EF4-FFF2-40B4-BE49-F238E27FC236}">
                <a16:creationId xmlns:a16="http://schemas.microsoft.com/office/drawing/2014/main" id="{0B56D18F-67B3-41B2-805B-4C809A578A2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31504" y="1124744"/>
            <a:ext cx="3528392" cy="4410490"/>
          </a:xfrm>
          <a:prstGeom prst="rect">
            <a:avLst/>
          </a:prstGeom>
        </p:spPr>
      </p:pic>
      <p:sp>
        <p:nvSpPr>
          <p:cNvPr id="7" name="文字方塊 6">
            <a:extLst>
              <a:ext uri="{FF2B5EF4-FFF2-40B4-BE49-F238E27FC236}">
                <a16:creationId xmlns:a16="http://schemas.microsoft.com/office/drawing/2014/main" id="{F14A05E4-5C1D-4126-9D85-CE43E0DFC5F1}"/>
              </a:ext>
            </a:extLst>
          </p:cNvPr>
          <p:cNvSpPr txBox="1"/>
          <p:nvPr/>
        </p:nvSpPr>
        <p:spPr>
          <a:xfrm>
            <a:off x="1599928" y="5589240"/>
            <a:ext cx="4464496" cy="646331"/>
          </a:xfrm>
          <a:prstGeom prst="rect">
            <a:avLst/>
          </a:prstGeom>
          <a:solidFill>
            <a:schemeClr val="accent1">
              <a:lumMod val="20000"/>
              <a:lumOff val="80000"/>
            </a:schemeClr>
          </a:solidFill>
        </p:spPr>
        <p:txBody>
          <a:bodyPr wrap="square" rtlCol="0">
            <a:spAutoFit/>
          </a:bodyPr>
          <a:lstStyle/>
          <a:p>
            <a:pPr algn="l"/>
            <a:r>
              <a:rPr lang="en-US" altLang="zh-TW" sz="1800" dirty="0">
                <a:ea typeface="微軟正黑體" panose="020B0604030504040204" pitchFamily="34" charset="-120"/>
              </a:rPr>
              <a:t>21 AI specialists and experienced academic librarians</a:t>
            </a:r>
            <a:endParaRPr lang="zh-TW" altLang="en-US" sz="1800" dirty="0">
              <a:ea typeface="微軟正黑體" panose="020B0604030504040204" pitchFamily="34" charset="-120"/>
            </a:endParaRPr>
          </a:p>
        </p:txBody>
      </p:sp>
      <p:pic>
        <p:nvPicPr>
          <p:cNvPr id="18" name="圖片 17">
            <a:extLst>
              <a:ext uri="{FF2B5EF4-FFF2-40B4-BE49-F238E27FC236}">
                <a16:creationId xmlns:a16="http://schemas.microsoft.com/office/drawing/2014/main" id="{27671135-ACB9-46C3-A824-A4D59AC9B54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77429" y="1124744"/>
            <a:ext cx="3690156" cy="4378608"/>
          </a:xfrm>
          <a:prstGeom prst="rect">
            <a:avLst/>
          </a:prstGeom>
        </p:spPr>
      </p:pic>
      <p:sp>
        <p:nvSpPr>
          <p:cNvPr id="9" name="文字方塊 8">
            <a:extLst>
              <a:ext uri="{FF2B5EF4-FFF2-40B4-BE49-F238E27FC236}">
                <a16:creationId xmlns:a16="http://schemas.microsoft.com/office/drawing/2014/main" id="{7ABECAD6-7CC7-491D-BC0D-38BEAB2713F5}"/>
              </a:ext>
            </a:extLst>
          </p:cNvPr>
          <p:cNvSpPr txBox="1"/>
          <p:nvPr/>
        </p:nvSpPr>
        <p:spPr>
          <a:xfrm>
            <a:off x="5021965" y="3573016"/>
            <a:ext cx="2929340" cy="646331"/>
          </a:xfrm>
          <a:prstGeom prst="rect">
            <a:avLst/>
          </a:prstGeom>
          <a:solidFill>
            <a:srgbClr val="92D050"/>
          </a:solidFill>
        </p:spPr>
        <p:txBody>
          <a:bodyPr wrap="square">
            <a:spAutoFit/>
          </a:bodyPr>
          <a:lstStyle/>
          <a:p>
            <a:r>
              <a:rPr lang="en-US" altLang="zh-TW" sz="1800" b="1" dirty="0">
                <a:effectLst/>
                <a:latin typeface="Aptos"/>
                <a:ea typeface="新細明體" panose="02020500000000000000" pitchFamily="18" charset="-120"/>
                <a:cs typeface="Times New Roman" panose="02020603050405020304" pitchFamily="18" charset="0"/>
              </a:rPr>
              <a:t>9 competency dimensions and 49 indicators</a:t>
            </a:r>
            <a:endParaRPr lang="zh-TW" altLang="en-US" dirty="0"/>
          </a:p>
        </p:txBody>
      </p:sp>
      <p:sp>
        <p:nvSpPr>
          <p:cNvPr id="15" name="文字方塊 14">
            <a:extLst>
              <a:ext uri="{FF2B5EF4-FFF2-40B4-BE49-F238E27FC236}">
                <a16:creationId xmlns:a16="http://schemas.microsoft.com/office/drawing/2014/main" id="{1D44D3A6-0BFD-434D-8519-25EF5BDFE66D}"/>
              </a:ext>
            </a:extLst>
          </p:cNvPr>
          <p:cNvSpPr txBox="1"/>
          <p:nvPr/>
        </p:nvSpPr>
        <p:spPr>
          <a:xfrm>
            <a:off x="6960096" y="5348565"/>
            <a:ext cx="5184576" cy="1200329"/>
          </a:xfrm>
          <a:prstGeom prst="rect">
            <a:avLst/>
          </a:prstGeom>
          <a:solidFill>
            <a:schemeClr val="accent1">
              <a:lumMod val="20000"/>
              <a:lumOff val="80000"/>
            </a:schemeClr>
          </a:solidFill>
        </p:spPr>
        <p:txBody>
          <a:bodyPr wrap="square" rtlCol="0">
            <a:spAutoFit/>
          </a:bodyPr>
          <a:lstStyle>
            <a:defPPr>
              <a:defRPr lang="zh-TW"/>
            </a:defPPr>
            <a:lvl1pPr>
              <a:defRPr>
                <a:ea typeface="微軟正黑體" panose="020B0604030504040204" pitchFamily="34" charset="-120"/>
              </a:defRPr>
            </a:lvl1pPr>
          </a:lstStyle>
          <a:p>
            <a:pPr marL="285750" indent="-285750">
              <a:buFont typeface="Arial" panose="020B0604020202020204" pitchFamily="34" charset="0"/>
              <a:buChar char="•"/>
            </a:pPr>
            <a:r>
              <a:rPr lang="en-US" altLang="zh-TW" sz="1800" dirty="0"/>
              <a:t>7-point Likert scale</a:t>
            </a:r>
          </a:p>
          <a:p>
            <a:pPr marL="285750" indent="-285750">
              <a:buFont typeface="Arial" panose="020B0604020202020204" pitchFamily="34" charset="0"/>
              <a:buChar char="•"/>
            </a:pPr>
            <a:r>
              <a:rPr lang="en-US" altLang="zh-TW" sz="1800" dirty="0"/>
              <a:t>Measuring the perceived importance of each competency indicator</a:t>
            </a:r>
            <a:endParaRPr lang="zh-TW" altLang="zh-TW" sz="1800" dirty="0"/>
          </a:p>
          <a:p>
            <a:pPr marL="285750" indent="-285750">
              <a:buFont typeface="Arial" panose="020B0604020202020204" pitchFamily="34" charset="0"/>
              <a:buChar char="•"/>
            </a:pPr>
            <a:r>
              <a:rPr lang="en-US" altLang="zh-TW" sz="1800" dirty="0"/>
              <a:t>388 valid responses </a:t>
            </a:r>
          </a:p>
        </p:txBody>
      </p:sp>
    </p:spTree>
    <p:extLst>
      <p:ext uri="{BB962C8B-B14F-4D97-AF65-F5344CB8AC3E}">
        <p14:creationId xmlns:p14="http://schemas.microsoft.com/office/powerpoint/2010/main" val="7231828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1A4F6A5-1DFE-4B4C-811E-5C476707886C}"/>
              </a:ext>
            </a:extLst>
          </p:cNvPr>
          <p:cNvSpPr>
            <a:spLocks noGrp="1"/>
          </p:cNvSpPr>
          <p:nvPr>
            <p:ph type="title"/>
          </p:nvPr>
        </p:nvSpPr>
        <p:spPr/>
        <p:txBody>
          <a:bodyPr/>
          <a:lstStyle/>
          <a:p>
            <a:r>
              <a:rPr lang="zh-TW" altLang="en-US" dirty="0"/>
              <a:t>大學圖書館館員</a:t>
            </a:r>
            <a:r>
              <a:rPr lang="en-US" altLang="zh-TW" dirty="0"/>
              <a:t>AI</a:t>
            </a:r>
            <a:r>
              <a:rPr lang="zh-TW" altLang="en-US" dirty="0"/>
              <a:t>相關知能框架 </a:t>
            </a:r>
            <a:r>
              <a:rPr lang="en-US" altLang="zh-TW" dirty="0"/>
              <a:t>(</a:t>
            </a:r>
            <a:r>
              <a:rPr lang="zh-TW" altLang="en-US" dirty="0"/>
              <a:t>續</a:t>
            </a:r>
            <a:r>
              <a:rPr lang="en-US" altLang="zh-TW" dirty="0"/>
              <a:t>)</a:t>
            </a:r>
            <a:endParaRPr lang="zh-TW" altLang="en-US" dirty="0"/>
          </a:p>
        </p:txBody>
      </p:sp>
      <p:sp>
        <p:nvSpPr>
          <p:cNvPr id="3" name="內容版面配置區 2">
            <a:extLst>
              <a:ext uri="{FF2B5EF4-FFF2-40B4-BE49-F238E27FC236}">
                <a16:creationId xmlns:a16="http://schemas.microsoft.com/office/drawing/2014/main" id="{30B302F3-D46C-43EB-8F70-75C221C28FB5}"/>
              </a:ext>
            </a:extLst>
          </p:cNvPr>
          <p:cNvSpPr>
            <a:spLocks noGrp="1"/>
          </p:cNvSpPr>
          <p:nvPr>
            <p:ph idx="1"/>
          </p:nvPr>
        </p:nvSpPr>
        <p:spPr/>
        <p:txBody>
          <a:bodyPr/>
          <a:lstStyle/>
          <a:p>
            <a:r>
              <a:rPr lang="zh-TW" altLang="en-US" dirty="0"/>
              <a:t>構面導言、指標內容、應用情境（輔助說明）</a:t>
            </a:r>
          </a:p>
        </p:txBody>
      </p:sp>
      <p:sp>
        <p:nvSpPr>
          <p:cNvPr id="4" name="投影片編號版面配置區 3">
            <a:extLst>
              <a:ext uri="{FF2B5EF4-FFF2-40B4-BE49-F238E27FC236}">
                <a16:creationId xmlns:a16="http://schemas.microsoft.com/office/drawing/2014/main" id="{95B9BDA3-A8E5-4605-9B2A-2C2E3E1F7AEA}"/>
              </a:ext>
            </a:extLst>
          </p:cNvPr>
          <p:cNvSpPr>
            <a:spLocks noGrp="1"/>
          </p:cNvSpPr>
          <p:nvPr>
            <p:ph type="sldNum" sz="quarter" idx="12"/>
          </p:nvPr>
        </p:nvSpPr>
        <p:spPr/>
        <p:txBody>
          <a:bodyPr/>
          <a:lstStyle/>
          <a:p>
            <a:pPr>
              <a:defRPr/>
            </a:pPr>
            <a:fld id="{A5700B3C-C64C-4571-A859-10CF07BFE63A}" type="slidenum">
              <a:rPr lang="en-US" altLang="zh-TW" smtClean="0"/>
              <a:pPr>
                <a:defRPr/>
              </a:pPr>
              <a:t>24</a:t>
            </a:fld>
            <a:endParaRPr lang="en-US" altLang="zh-TW" dirty="0"/>
          </a:p>
        </p:txBody>
      </p:sp>
      <p:sp>
        <p:nvSpPr>
          <p:cNvPr id="6" name="文字方塊 5">
            <a:extLst>
              <a:ext uri="{FF2B5EF4-FFF2-40B4-BE49-F238E27FC236}">
                <a16:creationId xmlns:a16="http://schemas.microsoft.com/office/drawing/2014/main" id="{760D131B-90D3-4712-87A6-7483E1AC872D}"/>
              </a:ext>
            </a:extLst>
          </p:cNvPr>
          <p:cNvSpPr txBox="1"/>
          <p:nvPr/>
        </p:nvSpPr>
        <p:spPr>
          <a:xfrm>
            <a:off x="2495600" y="2060848"/>
            <a:ext cx="7992888" cy="4401205"/>
          </a:xfrm>
          <a:prstGeom prst="rect">
            <a:avLst/>
          </a:prstGeom>
          <a:noFill/>
        </p:spPr>
        <p:txBody>
          <a:bodyPr wrap="square">
            <a:spAutoFit/>
          </a:bodyPr>
          <a:lstStyle/>
          <a:p>
            <a:pPr marL="342900" marR="3342005" lvl="0" indent="-342900" algn="just">
              <a:spcAft>
                <a:spcPts val="0"/>
              </a:spcAft>
              <a:buFont typeface="+mj-lt"/>
              <a:buAutoNum type="arabicPeriod"/>
            </a:pPr>
            <a:r>
              <a:rPr lang="en-US" altLang="zh-TW" sz="2000" b="1" kern="100" dirty="0">
                <a:effectLst/>
                <a:latin typeface="Arial" panose="020B0604020202020204" pitchFamily="34" charset="0"/>
                <a:cs typeface="Times New Roman" panose="02020603050405020304" pitchFamily="18" charset="0"/>
              </a:rPr>
              <a:t>AI</a:t>
            </a:r>
            <a:r>
              <a:rPr lang="zh-TW" altLang="zh-TW" sz="2000" b="1" kern="100" dirty="0">
                <a:effectLst/>
                <a:latin typeface="Arial" panose="020B0604020202020204" pitchFamily="34" charset="0"/>
                <a:cs typeface="Times New Roman" panose="02020603050405020304" pitchFamily="18" charset="0"/>
              </a:rPr>
              <a:t>基礎知識、素養與技能</a:t>
            </a:r>
            <a:endParaRPr lang="zh-TW" altLang="zh-TW" sz="1800" kern="100" dirty="0">
              <a:effectLst/>
              <a:latin typeface="Arial" panose="020B0604020202020204" pitchFamily="34" charset="0"/>
              <a:cs typeface="Times New Roman" panose="02020603050405020304" pitchFamily="18" charset="0"/>
            </a:endParaRPr>
          </a:p>
          <a:p>
            <a:r>
              <a:rPr lang="en-US" altLang="zh-TW" sz="2000" dirty="0">
                <a:effectLst/>
                <a:latin typeface="Arial" panose="020B0604020202020204" pitchFamily="34" charset="0"/>
              </a:rPr>
              <a:t>[</a:t>
            </a:r>
            <a:r>
              <a:rPr lang="zh-TW" altLang="zh-TW" sz="2000" dirty="0">
                <a:effectLst/>
                <a:latin typeface="Arial" panose="020B0604020202020204" pitchFamily="34" charset="0"/>
                <a:cs typeface="Times New Roman" panose="02020603050405020304" pitchFamily="18" charset="0"/>
              </a:rPr>
              <a:t>構面導言</a:t>
            </a:r>
            <a:r>
              <a:rPr lang="en-US" altLang="zh-TW" sz="2000" dirty="0">
                <a:effectLst/>
                <a:latin typeface="Arial" panose="020B0604020202020204" pitchFamily="34" charset="0"/>
              </a:rPr>
              <a:t>]</a:t>
            </a:r>
            <a:r>
              <a:rPr lang="zh-TW" altLang="en-US" sz="2000" dirty="0">
                <a:effectLst/>
                <a:latin typeface="Arial" panose="020B0604020202020204" pitchFamily="34" charset="0"/>
              </a:rPr>
              <a:t>本構面聚焦於館員對人工智慧的基本概念、運作原理、倫理法律、風險意識與應用判斷能力等核心素養。此構面為其他應用能力的基礎，強調館員需能理解</a:t>
            </a:r>
            <a:r>
              <a:rPr lang="en-US" altLang="zh-TW" sz="2000" dirty="0">
                <a:effectLst/>
                <a:latin typeface="Arial" panose="020B0604020202020204" pitchFamily="34" charset="0"/>
              </a:rPr>
              <a:t>AI</a:t>
            </a:r>
            <a:r>
              <a:rPr lang="zh-TW" altLang="en-US" sz="2000" dirty="0">
                <a:effectLst/>
                <a:latin typeface="Arial" panose="020B0604020202020204" pitchFamily="34" charset="0"/>
              </a:rPr>
              <a:t>技術的原理與限制，並具備基本評估與負責任使用</a:t>
            </a:r>
            <a:r>
              <a:rPr lang="en-US" altLang="zh-TW" sz="2000" dirty="0">
                <a:effectLst/>
                <a:latin typeface="Arial" panose="020B0604020202020204" pitchFamily="34" charset="0"/>
              </a:rPr>
              <a:t>AI</a:t>
            </a:r>
            <a:r>
              <a:rPr lang="zh-TW" altLang="en-US" sz="2000" dirty="0">
                <a:effectLst/>
                <a:latin typeface="Arial" panose="020B0604020202020204" pitchFamily="34" charset="0"/>
              </a:rPr>
              <a:t>的能力。</a:t>
            </a:r>
            <a:endParaRPr lang="en-US" altLang="zh-TW" sz="2000" dirty="0">
              <a:effectLst/>
              <a:latin typeface="Arial" panose="020B0604020202020204" pitchFamily="34" charset="0"/>
            </a:endParaRPr>
          </a:p>
          <a:p>
            <a:endParaRPr lang="en-US" altLang="zh-TW" dirty="0">
              <a:latin typeface="Arial" panose="020B0604020202020204" pitchFamily="34" charset="0"/>
              <a:cs typeface="Times New Roman" panose="02020603050405020304" pitchFamily="18" charset="0"/>
            </a:endParaRPr>
          </a:p>
          <a:p>
            <a:r>
              <a:rPr lang="en-US" altLang="zh-TW" dirty="0">
                <a:latin typeface="Arial" panose="020B0604020202020204" pitchFamily="34" charset="0"/>
              </a:rPr>
              <a:t>1.4 </a:t>
            </a:r>
            <a:r>
              <a:rPr lang="zh-TW" altLang="en-US" dirty="0">
                <a:latin typeface="Arial" panose="020B0604020202020204" pitchFamily="34" charset="0"/>
              </a:rPr>
              <a:t>具備判斷</a:t>
            </a:r>
            <a:r>
              <a:rPr lang="en-US" altLang="zh-TW" dirty="0">
                <a:latin typeface="Arial" panose="020B0604020202020204" pitchFamily="34" charset="0"/>
              </a:rPr>
              <a:t>AI</a:t>
            </a:r>
            <a:r>
              <a:rPr lang="zh-TW" altLang="en-US" dirty="0">
                <a:latin typeface="Arial" panose="020B0604020202020204" pitchFamily="34" charset="0"/>
              </a:rPr>
              <a:t>生成內容可信度與限制的能力，並能進一步批判性分析其於在學術或資訊應用中的可靠性。</a:t>
            </a:r>
          </a:p>
          <a:p>
            <a:r>
              <a:rPr lang="zh-TW" altLang="en-US" dirty="0">
                <a:latin typeface="Arial" panose="020B0604020202020204" pitchFamily="34" charset="0"/>
              </a:rPr>
              <a:t>應用情境（輔助說明）：能辨識 </a:t>
            </a:r>
            <a:r>
              <a:rPr lang="en-US" altLang="zh-TW" dirty="0">
                <a:latin typeface="Arial" panose="020B0604020202020204" pitchFamily="34" charset="0"/>
              </a:rPr>
              <a:t>AI </a:t>
            </a:r>
            <a:r>
              <a:rPr lang="zh-TW" altLang="en-US" dirty="0">
                <a:latin typeface="Arial" panose="020B0604020202020204" pitchFamily="34" charset="0"/>
              </a:rPr>
              <a:t>生成內容中可能存在的偏誤、不實或不一致現象，並依據其</a:t>
            </a:r>
            <a:r>
              <a:rPr lang="zh-TW" altLang="en-US" dirty="0">
                <a:solidFill>
                  <a:srgbClr val="FF0000"/>
                </a:solidFill>
                <a:latin typeface="Arial" panose="020B0604020202020204" pitchFamily="34" charset="0"/>
              </a:rPr>
              <a:t>語意邏輯</a:t>
            </a:r>
            <a:r>
              <a:rPr lang="zh-TW" altLang="en-US" dirty="0">
                <a:latin typeface="Arial" panose="020B0604020202020204" pitchFamily="34" charset="0"/>
              </a:rPr>
              <a:t>、</a:t>
            </a:r>
            <a:r>
              <a:rPr lang="zh-TW" altLang="en-US" dirty="0">
                <a:solidFill>
                  <a:srgbClr val="FF0000"/>
                </a:solidFill>
                <a:latin typeface="Arial" panose="020B0604020202020204" pitchFamily="34" charset="0"/>
              </a:rPr>
              <a:t>引用來源</a:t>
            </a:r>
            <a:r>
              <a:rPr lang="zh-TW" altLang="en-US" dirty="0">
                <a:latin typeface="Arial" panose="020B0604020202020204" pitchFamily="34" charset="0"/>
              </a:rPr>
              <a:t>、</a:t>
            </a:r>
            <a:r>
              <a:rPr lang="zh-TW" altLang="en-US" dirty="0">
                <a:solidFill>
                  <a:srgbClr val="FF0000"/>
                </a:solidFill>
                <a:latin typeface="Arial" panose="020B0604020202020204" pitchFamily="34" charset="0"/>
              </a:rPr>
              <a:t>應用脈絡</a:t>
            </a:r>
            <a:r>
              <a:rPr lang="zh-TW" altLang="en-US" dirty="0">
                <a:latin typeface="Arial" panose="020B0604020202020204" pitchFamily="34" charset="0"/>
              </a:rPr>
              <a:t>或</a:t>
            </a:r>
            <a:r>
              <a:rPr lang="zh-TW" altLang="en-US" dirty="0">
                <a:solidFill>
                  <a:srgbClr val="FF0000"/>
                </a:solidFill>
                <a:latin typeface="Arial" panose="020B0604020202020204" pitchFamily="34" charset="0"/>
              </a:rPr>
              <a:t>可用工具（如查證平台）</a:t>
            </a:r>
            <a:r>
              <a:rPr lang="zh-TW" altLang="en-US" dirty="0">
                <a:latin typeface="Arial" panose="020B0604020202020204" pitchFamily="34" charset="0"/>
              </a:rPr>
              <a:t>進行判斷與評估。例如：分析</a:t>
            </a:r>
            <a:r>
              <a:rPr lang="en-US" altLang="zh-TW" dirty="0">
                <a:latin typeface="Arial" panose="020B0604020202020204" pitchFamily="34" charset="0"/>
              </a:rPr>
              <a:t>AI</a:t>
            </a:r>
            <a:r>
              <a:rPr lang="zh-TW" altLang="en-US" dirty="0">
                <a:latin typeface="Arial" panose="020B0604020202020204" pitchFamily="34" charset="0"/>
              </a:rPr>
              <a:t>自動生成式摘要的準確性、檢查與辨識虛構文獻、評估</a:t>
            </a:r>
            <a:r>
              <a:rPr lang="en-US" altLang="zh-TW" dirty="0">
                <a:latin typeface="Arial" panose="020B0604020202020204" pitchFamily="34" charset="0"/>
              </a:rPr>
              <a:t>AI</a:t>
            </a:r>
            <a:r>
              <a:rPr lang="zh-TW" altLang="en-US" dirty="0">
                <a:latin typeface="Arial" panose="020B0604020202020204" pitchFamily="34" charset="0"/>
              </a:rPr>
              <a:t>生成內容與學術要求的一致性、檢查語意矛盾與內容錯誤。</a:t>
            </a:r>
          </a:p>
          <a:p>
            <a:endParaRPr lang="zh-TW" altLang="en-US" dirty="0">
              <a:latin typeface="Arial" panose="020B0604020202020204" pitchFamily="34" charset="0"/>
            </a:endParaRPr>
          </a:p>
        </p:txBody>
      </p:sp>
    </p:spTree>
    <p:extLst>
      <p:ext uri="{BB962C8B-B14F-4D97-AF65-F5344CB8AC3E}">
        <p14:creationId xmlns:p14="http://schemas.microsoft.com/office/powerpoint/2010/main" val="13127496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BEE1F33-C1FB-A5D2-0A3E-A2774CD05389}"/>
              </a:ext>
            </a:extLst>
          </p:cNvPr>
          <p:cNvSpPr>
            <a:spLocks noGrp="1"/>
          </p:cNvSpPr>
          <p:nvPr>
            <p:ph type="title"/>
          </p:nvPr>
        </p:nvSpPr>
        <p:spPr>
          <a:xfrm>
            <a:off x="1488018" y="119064"/>
            <a:ext cx="10079567" cy="1222375"/>
          </a:xfrm>
        </p:spPr>
        <p:txBody>
          <a:bodyPr/>
          <a:lstStyle/>
          <a:p>
            <a:r>
              <a:rPr lang="zh-TW" altLang="zh-TW" dirty="0"/>
              <a:t>構面一「</a:t>
            </a:r>
            <a:r>
              <a:rPr lang="en-US" altLang="zh-TW" dirty="0"/>
              <a:t>AI</a:t>
            </a:r>
            <a:r>
              <a:rPr lang="zh-TW" altLang="zh-TW" dirty="0"/>
              <a:t>基礎知識、素養與技能」</a:t>
            </a:r>
            <a:br>
              <a:rPr lang="en-US" altLang="zh-TW" dirty="0"/>
            </a:br>
            <a:r>
              <a:rPr lang="zh-TW" altLang="zh-TW" dirty="0"/>
              <a:t>重要程度分析</a:t>
            </a:r>
            <a:endParaRPr lang="zh-TW" altLang="en-US" dirty="0"/>
          </a:p>
        </p:txBody>
      </p:sp>
      <p:graphicFrame>
        <p:nvGraphicFramePr>
          <p:cNvPr id="5" name="內容版面配置區 4">
            <a:extLst>
              <a:ext uri="{FF2B5EF4-FFF2-40B4-BE49-F238E27FC236}">
                <a16:creationId xmlns:a16="http://schemas.microsoft.com/office/drawing/2014/main" id="{F4469BF2-368F-865B-CB0F-2AA45F8645AD}"/>
              </a:ext>
            </a:extLst>
          </p:cNvPr>
          <p:cNvGraphicFramePr>
            <a:graphicFrameLocks noGrp="1"/>
          </p:cNvGraphicFramePr>
          <p:nvPr>
            <p:ph idx="1"/>
            <p:extLst>
              <p:ext uri="{D42A27DB-BD31-4B8C-83A1-F6EECF244321}">
                <p14:modId xmlns:p14="http://schemas.microsoft.com/office/powerpoint/2010/main" val="318820682"/>
              </p:ext>
            </p:extLst>
          </p:nvPr>
        </p:nvGraphicFramePr>
        <p:xfrm>
          <a:off x="1703512" y="1465080"/>
          <a:ext cx="10080625" cy="4689895"/>
        </p:xfrm>
        <a:graphic>
          <a:graphicData uri="http://schemas.openxmlformats.org/drawingml/2006/table">
            <a:tbl>
              <a:tblPr>
                <a:tableStyleId>{5C22544A-7EE6-4342-B048-85BDC9FD1C3A}</a:tableStyleId>
              </a:tblPr>
              <a:tblGrid>
                <a:gridCol w="8336036">
                  <a:extLst>
                    <a:ext uri="{9D8B030D-6E8A-4147-A177-3AD203B41FA5}">
                      <a16:colId xmlns:a16="http://schemas.microsoft.com/office/drawing/2014/main" val="603357559"/>
                    </a:ext>
                  </a:extLst>
                </a:gridCol>
                <a:gridCol w="792088">
                  <a:extLst>
                    <a:ext uri="{9D8B030D-6E8A-4147-A177-3AD203B41FA5}">
                      <a16:colId xmlns:a16="http://schemas.microsoft.com/office/drawing/2014/main" val="2415610716"/>
                    </a:ext>
                  </a:extLst>
                </a:gridCol>
                <a:gridCol w="952501">
                  <a:extLst>
                    <a:ext uri="{9D8B030D-6E8A-4147-A177-3AD203B41FA5}">
                      <a16:colId xmlns:a16="http://schemas.microsoft.com/office/drawing/2014/main" val="1298338373"/>
                    </a:ext>
                  </a:extLst>
                </a:gridCol>
              </a:tblGrid>
              <a:tr h="451752">
                <a:tc>
                  <a:txBody>
                    <a:bodyPr/>
                    <a:lstStyle/>
                    <a:p>
                      <a:pPr algn="l"/>
                      <a:r>
                        <a:rPr lang="zh-TW" altLang="en-US" sz="1800" kern="100" dirty="0">
                          <a:effectLst/>
                          <a:latin typeface="Times New Roman" panose="02020603050405020304" pitchFamily="18" charset="0"/>
                          <a:ea typeface="微軟正黑體" panose="020B0604030504040204" pitchFamily="34" charset="-120"/>
                        </a:rPr>
                        <a:t>知能項目</a:t>
                      </a:r>
                      <a:endParaRPr lang="zh-TW" sz="1800" kern="100" dirty="0">
                        <a:effectLst/>
                        <a:latin typeface="Times New Roman" panose="02020603050405020304" pitchFamily="18" charset="0"/>
                        <a:ea typeface="微軟正黑體" panose="020B0604030504040204" pitchFamily="34" charset="-120"/>
                      </a:endParaRPr>
                    </a:p>
                  </a:txBody>
                  <a:tcPr marL="0" marR="0" marT="0" marB="0" anchor="ctr"/>
                </a:tc>
                <a:tc>
                  <a:txBody>
                    <a:bodyPr/>
                    <a:lstStyle/>
                    <a:p>
                      <a:r>
                        <a:rPr lang="zh-TW" sz="1800" dirty="0">
                          <a:effectLst/>
                        </a:rPr>
                        <a:t>平均值</a:t>
                      </a:r>
                      <a:endParaRPr lang="zh-TW" sz="1800" dirty="0">
                        <a:effectLst/>
                        <a:latin typeface="Times New Roman" panose="02020603050405020304" pitchFamily="18" charset="0"/>
                        <a:ea typeface="微軟正黑體" panose="020B0604030504040204" pitchFamily="34" charset="-120"/>
                      </a:endParaRPr>
                    </a:p>
                  </a:txBody>
                  <a:tcPr marL="0" marR="0" marT="0" marB="0" anchor="ctr"/>
                </a:tc>
                <a:tc>
                  <a:txBody>
                    <a:bodyPr/>
                    <a:lstStyle/>
                    <a:p>
                      <a:r>
                        <a:rPr lang="zh-TW" sz="1800" dirty="0">
                          <a:effectLst/>
                        </a:rPr>
                        <a:t>標準差</a:t>
                      </a:r>
                      <a:endParaRPr lang="zh-TW" sz="1800" dirty="0">
                        <a:effectLst/>
                        <a:latin typeface="Times New Roman" panose="02020603050405020304" pitchFamily="18" charset="0"/>
                        <a:ea typeface="微軟正黑體" panose="020B0604030504040204" pitchFamily="34" charset="-120"/>
                      </a:endParaRPr>
                    </a:p>
                  </a:txBody>
                  <a:tcPr marL="0" marR="0" marT="0" marB="0" anchor="ctr"/>
                </a:tc>
                <a:extLst>
                  <a:ext uri="{0D108BD9-81ED-4DB2-BD59-A6C34878D82A}">
                    <a16:rowId xmlns:a16="http://schemas.microsoft.com/office/drawing/2014/main" val="247411042"/>
                  </a:ext>
                </a:extLst>
              </a:tr>
              <a:tr h="605449">
                <a:tc>
                  <a:txBody>
                    <a:bodyPr/>
                    <a:lstStyle/>
                    <a:p>
                      <a:r>
                        <a:rPr lang="en-US" sz="1800" dirty="0">
                          <a:effectLst/>
                        </a:rPr>
                        <a:t>1.1 </a:t>
                      </a:r>
                      <a:r>
                        <a:rPr lang="zh-TW" sz="1800" dirty="0">
                          <a:effectLst/>
                        </a:rPr>
                        <a:t>能夠理解</a:t>
                      </a:r>
                      <a:r>
                        <a:rPr lang="en-US" sz="1800" dirty="0">
                          <a:effectLst/>
                        </a:rPr>
                        <a:t>AI</a:t>
                      </a:r>
                      <a:r>
                        <a:rPr lang="zh-TW" sz="1800" dirty="0">
                          <a:effectLst/>
                        </a:rPr>
                        <a:t>的基本定義、概念與技術</a:t>
                      </a:r>
                      <a:endParaRPr lang="zh-TW" sz="1800" dirty="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5.84</a:t>
                      </a:r>
                      <a:endParaRPr lang="zh-TW" sz="1800" dirty="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1.093</a:t>
                      </a:r>
                      <a:endParaRPr lang="zh-TW" sz="1800" dirty="0">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3251052262"/>
                  </a:ext>
                </a:extLst>
              </a:tr>
              <a:tr h="605449">
                <a:tc>
                  <a:txBody>
                    <a:bodyPr/>
                    <a:lstStyle/>
                    <a:p>
                      <a:r>
                        <a:rPr lang="en-US" sz="1800" dirty="0">
                          <a:solidFill>
                            <a:srgbClr val="FF0000"/>
                          </a:solidFill>
                          <a:effectLst/>
                        </a:rPr>
                        <a:t>1.2 </a:t>
                      </a:r>
                      <a:r>
                        <a:rPr lang="zh-TW" sz="1800" dirty="0">
                          <a:solidFill>
                            <a:srgbClr val="FF0000"/>
                          </a:solidFill>
                          <a:effectLst/>
                        </a:rPr>
                        <a:t>能夠瞭解</a:t>
                      </a:r>
                      <a:r>
                        <a:rPr lang="en-US" sz="1800" dirty="0">
                          <a:solidFill>
                            <a:srgbClr val="FF0000"/>
                          </a:solidFill>
                          <a:effectLst/>
                        </a:rPr>
                        <a:t>AI</a:t>
                      </a:r>
                      <a:r>
                        <a:rPr lang="zh-TW" sz="1800" dirty="0">
                          <a:solidFill>
                            <a:srgbClr val="FF0000"/>
                          </a:solidFill>
                          <a:effectLst/>
                        </a:rPr>
                        <a:t>在圖書館的應用情境與可能影響</a:t>
                      </a:r>
                      <a:endParaRPr lang="zh-TW" sz="1800" dirty="0">
                        <a:solidFill>
                          <a:srgbClr val="FF0000"/>
                        </a:solidFill>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solidFill>
                            <a:srgbClr val="FF0000"/>
                          </a:solidFill>
                          <a:effectLst/>
                        </a:rPr>
                        <a:t>6.00</a:t>
                      </a:r>
                      <a:endParaRPr lang="zh-TW" sz="1800" dirty="0">
                        <a:solidFill>
                          <a:srgbClr val="FF0000"/>
                        </a:solidFill>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solidFill>
                            <a:srgbClr val="FF0000"/>
                          </a:solidFill>
                          <a:effectLst/>
                        </a:rPr>
                        <a:t>1.036</a:t>
                      </a:r>
                      <a:endParaRPr lang="zh-TW" sz="1800" dirty="0">
                        <a:solidFill>
                          <a:srgbClr val="FF0000"/>
                        </a:solidFill>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4046429470"/>
                  </a:ext>
                </a:extLst>
              </a:tr>
              <a:tr h="605449">
                <a:tc>
                  <a:txBody>
                    <a:bodyPr/>
                    <a:lstStyle/>
                    <a:p>
                      <a:r>
                        <a:rPr lang="en-US" sz="1800">
                          <a:effectLst/>
                        </a:rPr>
                        <a:t>1.3 </a:t>
                      </a:r>
                      <a:r>
                        <a:rPr lang="zh-TW" sz="1800">
                          <a:effectLst/>
                        </a:rPr>
                        <a:t>能夠理解</a:t>
                      </a:r>
                      <a:r>
                        <a:rPr lang="en-US" sz="1800">
                          <a:effectLst/>
                        </a:rPr>
                        <a:t>AI</a:t>
                      </a:r>
                      <a:r>
                        <a:rPr lang="zh-TW" sz="1800">
                          <a:effectLst/>
                        </a:rPr>
                        <a:t>的基本運作原理以及</a:t>
                      </a:r>
                      <a:r>
                        <a:rPr lang="en-US" sz="1800">
                          <a:effectLst/>
                        </a:rPr>
                        <a:t>AI</a:t>
                      </a:r>
                      <a:r>
                        <a:rPr lang="zh-TW" sz="1800">
                          <a:effectLst/>
                        </a:rPr>
                        <a:t>技術的限制和影響</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a:effectLst/>
                        </a:rPr>
                        <a:t>5.85</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a:effectLst/>
                        </a:rPr>
                        <a:t>1.142</a:t>
                      </a:r>
                      <a:endParaRPr lang="zh-TW" sz="1800">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2813301583"/>
                  </a:ext>
                </a:extLst>
              </a:tr>
              <a:tr h="605449">
                <a:tc>
                  <a:txBody>
                    <a:bodyPr/>
                    <a:lstStyle/>
                    <a:p>
                      <a:pPr marL="358775" indent="-358775"/>
                      <a:r>
                        <a:rPr lang="en-US" sz="1800" dirty="0">
                          <a:solidFill>
                            <a:srgbClr val="FF0000"/>
                          </a:solidFill>
                          <a:effectLst/>
                        </a:rPr>
                        <a:t>1.4 </a:t>
                      </a:r>
                      <a:r>
                        <a:rPr lang="zh-TW" sz="1800" dirty="0">
                          <a:solidFill>
                            <a:srgbClr val="FF0000"/>
                          </a:solidFill>
                          <a:effectLst/>
                        </a:rPr>
                        <a:t>具備判斷</a:t>
                      </a:r>
                      <a:r>
                        <a:rPr lang="en-US" sz="1800" dirty="0">
                          <a:solidFill>
                            <a:srgbClr val="FF0000"/>
                          </a:solidFill>
                          <a:effectLst/>
                        </a:rPr>
                        <a:t>AI</a:t>
                      </a:r>
                      <a:r>
                        <a:rPr lang="zh-TW" sz="1800" dirty="0">
                          <a:solidFill>
                            <a:srgbClr val="FF0000"/>
                          </a:solidFill>
                          <a:effectLst/>
                        </a:rPr>
                        <a:t>生成內容可信度與限制的能力，並能進一步批判性分析其於學術或資訊應用中的可靠性</a:t>
                      </a:r>
                      <a:endParaRPr lang="zh-TW" sz="1800" dirty="0">
                        <a:solidFill>
                          <a:srgbClr val="FF0000"/>
                        </a:solidFill>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solidFill>
                            <a:srgbClr val="FF0000"/>
                          </a:solidFill>
                          <a:effectLst/>
                        </a:rPr>
                        <a:t>6.09</a:t>
                      </a:r>
                      <a:endParaRPr lang="zh-TW" sz="1800" dirty="0">
                        <a:solidFill>
                          <a:srgbClr val="FF0000"/>
                        </a:solidFill>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solidFill>
                            <a:srgbClr val="FF0000"/>
                          </a:solidFill>
                          <a:effectLst/>
                        </a:rPr>
                        <a:t>1.082</a:t>
                      </a:r>
                      <a:endParaRPr lang="zh-TW" sz="1800" dirty="0">
                        <a:solidFill>
                          <a:srgbClr val="FF0000"/>
                        </a:solidFill>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3557967003"/>
                  </a:ext>
                </a:extLst>
              </a:tr>
              <a:tr h="605449">
                <a:tc>
                  <a:txBody>
                    <a:bodyPr/>
                    <a:lstStyle/>
                    <a:p>
                      <a:pPr marL="358775" indent="-358775" algn="l" defTabSz="914400" rtl="0" eaLnBrk="1" latinLnBrk="0" hangingPunct="1"/>
                      <a:r>
                        <a:rPr lang="en-US" sz="1800" kern="1200" dirty="0">
                          <a:solidFill>
                            <a:srgbClr val="FF0000"/>
                          </a:solidFill>
                          <a:effectLst/>
                          <a:latin typeface="+mn-lt"/>
                          <a:ea typeface="+mn-ea"/>
                          <a:cs typeface="+mn-cs"/>
                        </a:rPr>
                        <a:t>1.5 </a:t>
                      </a:r>
                      <a:r>
                        <a:rPr lang="zh-TW" altLang="en-US" sz="1800" kern="1200" dirty="0">
                          <a:solidFill>
                            <a:srgbClr val="FF0000"/>
                          </a:solidFill>
                          <a:effectLst/>
                          <a:latin typeface="+mn-lt"/>
                          <a:ea typeface="+mn-ea"/>
                          <a:cs typeface="+mn-cs"/>
                        </a:rPr>
                        <a:t>具備</a:t>
                      </a:r>
                      <a:r>
                        <a:rPr lang="en-US" sz="1800" kern="1200" dirty="0">
                          <a:solidFill>
                            <a:srgbClr val="FF0000"/>
                          </a:solidFill>
                          <a:effectLst/>
                          <a:latin typeface="+mn-lt"/>
                          <a:ea typeface="+mn-ea"/>
                          <a:cs typeface="+mn-cs"/>
                        </a:rPr>
                        <a:t>AI</a:t>
                      </a:r>
                      <a:r>
                        <a:rPr lang="zh-TW" altLang="en-US" sz="1800" kern="1200" dirty="0">
                          <a:solidFill>
                            <a:srgbClr val="FF0000"/>
                          </a:solidFill>
                          <a:effectLst/>
                          <a:latin typeface="+mn-lt"/>
                          <a:ea typeface="+mn-ea"/>
                          <a:cs typeface="+mn-cs"/>
                        </a:rPr>
                        <a:t>倫理素養，能識別並因應</a:t>
                      </a:r>
                      <a:r>
                        <a:rPr lang="en-US" sz="1800" kern="1200" dirty="0">
                          <a:solidFill>
                            <a:srgbClr val="FF0000"/>
                          </a:solidFill>
                          <a:effectLst/>
                          <a:latin typeface="+mn-lt"/>
                          <a:ea typeface="+mn-ea"/>
                          <a:cs typeface="+mn-cs"/>
                        </a:rPr>
                        <a:t>AI</a:t>
                      </a:r>
                      <a:r>
                        <a:rPr lang="zh-TW" altLang="en-US" sz="1800" kern="1200" dirty="0">
                          <a:solidFill>
                            <a:srgbClr val="FF0000"/>
                          </a:solidFill>
                          <a:effectLst/>
                          <a:latin typeface="+mn-lt"/>
                          <a:ea typeface="+mn-ea"/>
                          <a:cs typeface="+mn-cs"/>
                        </a:rPr>
                        <a:t>在資訊服務中的倫理議題（如演算法偏見、公平性與隱私），並於實務應用中做出符合倫理原則的判斷</a:t>
                      </a:r>
                    </a:p>
                  </a:txBody>
                  <a:tcPr marL="0" marR="0" marT="0" marB="0"/>
                </a:tc>
                <a:tc>
                  <a:txBody>
                    <a:bodyPr/>
                    <a:lstStyle/>
                    <a:p>
                      <a:r>
                        <a:rPr lang="en-US" sz="1800">
                          <a:solidFill>
                            <a:srgbClr val="FF0000"/>
                          </a:solidFill>
                          <a:effectLst/>
                        </a:rPr>
                        <a:t>6.11</a:t>
                      </a:r>
                      <a:endParaRPr lang="zh-TW" sz="1800">
                        <a:solidFill>
                          <a:srgbClr val="FF0000"/>
                        </a:solidFill>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solidFill>
                            <a:srgbClr val="FF0000"/>
                          </a:solidFill>
                          <a:effectLst/>
                        </a:rPr>
                        <a:t>1.032</a:t>
                      </a:r>
                      <a:endParaRPr lang="zh-TW" sz="1800" dirty="0">
                        <a:solidFill>
                          <a:srgbClr val="FF0000"/>
                        </a:solidFill>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3468288047"/>
                  </a:ext>
                </a:extLst>
              </a:tr>
              <a:tr h="605449">
                <a:tc>
                  <a:txBody>
                    <a:bodyPr/>
                    <a:lstStyle/>
                    <a:p>
                      <a:pPr marL="358775" indent="-358775" algn="l" defTabSz="914400" rtl="0" eaLnBrk="1" latinLnBrk="0" hangingPunct="1"/>
                      <a:r>
                        <a:rPr lang="en-US" sz="1800" kern="1200" dirty="0">
                          <a:solidFill>
                            <a:schemeClr val="tx1"/>
                          </a:solidFill>
                          <a:effectLst/>
                          <a:latin typeface="+mn-lt"/>
                          <a:ea typeface="+mn-ea"/>
                          <a:cs typeface="+mn-cs"/>
                        </a:rPr>
                        <a:t>1.6 </a:t>
                      </a:r>
                      <a:r>
                        <a:rPr lang="zh-TW" altLang="en-US" sz="1800" kern="1200" dirty="0">
                          <a:solidFill>
                            <a:schemeClr val="tx1"/>
                          </a:solidFill>
                          <a:effectLst/>
                          <a:latin typeface="+mn-lt"/>
                          <a:ea typeface="+mn-ea"/>
                          <a:cs typeface="+mn-cs"/>
                        </a:rPr>
                        <a:t>具備</a:t>
                      </a:r>
                      <a:r>
                        <a:rPr lang="en-US" sz="1800" kern="1200" dirty="0">
                          <a:solidFill>
                            <a:schemeClr val="tx1"/>
                          </a:solidFill>
                          <a:effectLst/>
                          <a:latin typeface="+mn-lt"/>
                          <a:ea typeface="+mn-ea"/>
                          <a:cs typeface="+mn-cs"/>
                        </a:rPr>
                        <a:t>AI</a:t>
                      </a:r>
                      <a:r>
                        <a:rPr lang="zh-TW" altLang="en-US" sz="1800" kern="1200" dirty="0">
                          <a:solidFill>
                            <a:schemeClr val="tx1"/>
                          </a:solidFill>
                          <a:effectLst/>
                          <a:latin typeface="+mn-lt"/>
                          <a:ea typeface="+mn-ea"/>
                          <a:cs typeface="+mn-cs"/>
                        </a:rPr>
                        <a:t>相關法律與母機構政策規範的基本知識，並理解其對圖書館服務與讀者權益的影響</a:t>
                      </a:r>
                    </a:p>
                  </a:txBody>
                  <a:tcPr marL="0" marR="0" marT="0" marB="0"/>
                </a:tc>
                <a:tc>
                  <a:txBody>
                    <a:bodyPr/>
                    <a:lstStyle/>
                    <a:p>
                      <a:r>
                        <a:rPr lang="en-US" sz="1800">
                          <a:effectLst/>
                        </a:rPr>
                        <a:t>5.91</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1.178</a:t>
                      </a:r>
                      <a:endParaRPr lang="zh-TW" sz="1800" dirty="0">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3589867182"/>
                  </a:ext>
                </a:extLst>
              </a:tr>
              <a:tr h="605449">
                <a:tc>
                  <a:txBody>
                    <a:bodyPr/>
                    <a:lstStyle/>
                    <a:p>
                      <a:pPr marL="358775" indent="-358775" algn="l" defTabSz="914400" rtl="0" eaLnBrk="1" latinLnBrk="0" hangingPunct="1"/>
                      <a:r>
                        <a:rPr lang="en-US" sz="1800" kern="1200" dirty="0">
                          <a:solidFill>
                            <a:schemeClr val="tx1"/>
                          </a:solidFill>
                          <a:effectLst/>
                          <a:latin typeface="+mn-lt"/>
                          <a:ea typeface="+mn-ea"/>
                          <a:cs typeface="+mn-cs"/>
                        </a:rPr>
                        <a:t>1.7 </a:t>
                      </a:r>
                      <a:r>
                        <a:rPr lang="zh-TW" altLang="en-US" sz="1800" kern="1200" dirty="0">
                          <a:solidFill>
                            <a:schemeClr val="tx1"/>
                          </a:solidFill>
                          <a:effectLst/>
                          <a:latin typeface="+mn-lt"/>
                          <a:ea typeface="+mn-ea"/>
                          <a:cs typeface="+mn-cs"/>
                        </a:rPr>
                        <a:t>具備</a:t>
                      </a:r>
                      <a:r>
                        <a:rPr lang="en-US" sz="1800" kern="1200" dirty="0">
                          <a:solidFill>
                            <a:schemeClr val="tx1"/>
                          </a:solidFill>
                          <a:effectLst/>
                          <a:latin typeface="+mn-lt"/>
                          <a:ea typeface="+mn-ea"/>
                          <a:cs typeface="+mn-cs"/>
                        </a:rPr>
                        <a:t>AI</a:t>
                      </a:r>
                      <a:r>
                        <a:rPr lang="zh-TW" altLang="en-US" sz="1800" kern="1200" dirty="0">
                          <a:solidFill>
                            <a:schemeClr val="tx1"/>
                          </a:solidFill>
                          <a:effectLst/>
                          <a:latin typeface="+mn-lt"/>
                          <a:ea typeface="+mn-ea"/>
                          <a:cs typeface="+mn-cs"/>
                        </a:rPr>
                        <a:t>風險管理的基本知識，能辨識</a:t>
                      </a:r>
                      <a:r>
                        <a:rPr lang="en-US" sz="1800" kern="1200" dirty="0">
                          <a:solidFill>
                            <a:schemeClr val="tx1"/>
                          </a:solidFill>
                          <a:effectLst/>
                          <a:latin typeface="+mn-lt"/>
                          <a:ea typeface="+mn-ea"/>
                          <a:cs typeface="+mn-cs"/>
                        </a:rPr>
                        <a:t>AI</a:t>
                      </a:r>
                      <a:r>
                        <a:rPr lang="zh-TW" altLang="en-US" sz="1800" kern="1200" dirty="0">
                          <a:solidFill>
                            <a:schemeClr val="tx1"/>
                          </a:solidFill>
                          <a:effectLst/>
                          <a:latin typeface="+mn-lt"/>
                          <a:ea typeface="+mn-ea"/>
                          <a:cs typeface="+mn-cs"/>
                        </a:rPr>
                        <a:t>應用過程中的技術風險（如資訊安全、模型不透明性），並能提出初步因應建議</a:t>
                      </a:r>
                    </a:p>
                  </a:txBody>
                  <a:tcPr marL="0" marR="0" marT="0" marB="0"/>
                </a:tc>
                <a:tc>
                  <a:txBody>
                    <a:bodyPr/>
                    <a:lstStyle/>
                    <a:p>
                      <a:r>
                        <a:rPr lang="en-US" sz="1800">
                          <a:effectLst/>
                        </a:rPr>
                        <a:t>5.86</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1.173</a:t>
                      </a:r>
                      <a:endParaRPr lang="zh-TW" sz="1800" dirty="0">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2600538363"/>
                  </a:ext>
                </a:extLst>
              </a:tr>
            </a:tbl>
          </a:graphicData>
        </a:graphic>
      </p:graphicFrame>
      <p:sp>
        <p:nvSpPr>
          <p:cNvPr id="4" name="投影片編號版面配置區 3">
            <a:extLst>
              <a:ext uri="{FF2B5EF4-FFF2-40B4-BE49-F238E27FC236}">
                <a16:creationId xmlns:a16="http://schemas.microsoft.com/office/drawing/2014/main" id="{4B0BE773-1011-49C3-5165-5009AD08C75A}"/>
              </a:ext>
            </a:extLst>
          </p:cNvPr>
          <p:cNvSpPr>
            <a:spLocks noGrp="1"/>
          </p:cNvSpPr>
          <p:nvPr>
            <p:ph type="sldNum" sz="quarter" idx="12"/>
          </p:nvPr>
        </p:nvSpPr>
        <p:spPr>
          <a:xfrm>
            <a:off x="9347200" y="6381750"/>
            <a:ext cx="2844800" cy="476250"/>
          </a:xfrm>
        </p:spPr>
        <p:txBody>
          <a:bodyPr/>
          <a:lstStyle/>
          <a:p>
            <a:fld id="{A5700B3C-C64C-4571-A859-10CF07BFE63A}" type="slidenum">
              <a:rPr lang="en-US" altLang="zh-TW" smtClean="0"/>
              <a:pPr/>
              <a:t>25</a:t>
            </a:fld>
            <a:endParaRPr lang="en-US" altLang="zh-TW" dirty="0"/>
          </a:p>
        </p:txBody>
      </p:sp>
    </p:spTree>
    <p:extLst>
      <p:ext uri="{BB962C8B-B14F-4D97-AF65-F5344CB8AC3E}">
        <p14:creationId xmlns:p14="http://schemas.microsoft.com/office/powerpoint/2010/main" val="39444305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F0B6C74-7D2C-F770-1828-5D15153A7693}"/>
              </a:ext>
            </a:extLst>
          </p:cNvPr>
          <p:cNvSpPr>
            <a:spLocks noGrp="1"/>
          </p:cNvSpPr>
          <p:nvPr>
            <p:ph type="title"/>
          </p:nvPr>
        </p:nvSpPr>
        <p:spPr>
          <a:xfrm>
            <a:off x="1488018" y="119064"/>
            <a:ext cx="10079567" cy="1222375"/>
          </a:xfrm>
        </p:spPr>
        <p:txBody>
          <a:bodyPr/>
          <a:lstStyle/>
          <a:p>
            <a:r>
              <a:rPr lang="zh-TW" altLang="zh-TW" dirty="0"/>
              <a:t>構面二「</a:t>
            </a:r>
            <a:r>
              <a:rPr lang="en-US" altLang="zh-TW" dirty="0"/>
              <a:t>AI</a:t>
            </a:r>
            <a:r>
              <a:rPr lang="zh-TW" altLang="zh-TW" dirty="0"/>
              <a:t>工具應用能力」</a:t>
            </a:r>
            <a:br>
              <a:rPr lang="en-US" altLang="zh-TW" dirty="0"/>
            </a:br>
            <a:r>
              <a:rPr lang="zh-TW" altLang="zh-TW" dirty="0"/>
              <a:t>重要程度分析</a:t>
            </a:r>
            <a:endParaRPr lang="zh-TW" altLang="en-US" dirty="0"/>
          </a:p>
        </p:txBody>
      </p:sp>
      <p:graphicFrame>
        <p:nvGraphicFramePr>
          <p:cNvPr id="5" name="內容版面配置區 4">
            <a:extLst>
              <a:ext uri="{FF2B5EF4-FFF2-40B4-BE49-F238E27FC236}">
                <a16:creationId xmlns:a16="http://schemas.microsoft.com/office/drawing/2014/main" id="{8B19442C-17A4-A1AA-D1EA-E9F386176C3E}"/>
              </a:ext>
            </a:extLst>
          </p:cNvPr>
          <p:cNvGraphicFramePr>
            <a:graphicFrameLocks noGrp="1"/>
          </p:cNvGraphicFramePr>
          <p:nvPr>
            <p:ph idx="1"/>
            <p:extLst>
              <p:ext uri="{D42A27DB-BD31-4B8C-83A1-F6EECF244321}">
                <p14:modId xmlns:p14="http://schemas.microsoft.com/office/powerpoint/2010/main" val="1833851537"/>
              </p:ext>
            </p:extLst>
          </p:nvPr>
        </p:nvGraphicFramePr>
        <p:xfrm>
          <a:off x="1847528" y="1412776"/>
          <a:ext cx="10080624" cy="3390841"/>
        </p:xfrm>
        <a:graphic>
          <a:graphicData uri="http://schemas.openxmlformats.org/drawingml/2006/table">
            <a:tbl>
              <a:tblPr>
                <a:tableStyleId>{5C22544A-7EE6-4342-B048-85BDC9FD1C3A}</a:tableStyleId>
              </a:tblPr>
              <a:tblGrid>
                <a:gridCol w="7975996">
                  <a:extLst>
                    <a:ext uri="{9D8B030D-6E8A-4147-A177-3AD203B41FA5}">
                      <a16:colId xmlns:a16="http://schemas.microsoft.com/office/drawing/2014/main" val="2490660826"/>
                    </a:ext>
                  </a:extLst>
                </a:gridCol>
                <a:gridCol w="1008112">
                  <a:extLst>
                    <a:ext uri="{9D8B030D-6E8A-4147-A177-3AD203B41FA5}">
                      <a16:colId xmlns:a16="http://schemas.microsoft.com/office/drawing/2014/main" val="1563027871"/>
                    </a:ext>
                  </a:extLst>
                </a:gridCol>
                <a:gridCol w="1096516">
                  <a:extLst>
                    <a:ext uri="{9D8B030D-6E8A-4147-A177-3AD203B41FA5}">
                      <a16:colId xmlns:a16="http://schemas.microsoft.com/office/drawing/2014/main" val="2277589727"/>
                    </a:ext>
                  </a:extLst>
                </a:gridCol>
              </a:tblGrid>
              <a:tr h="504056">
                <a:tc>
                  <a:txBody>
                    <a:bodyPr/>
                    <a:lstStyle/>
                    <a:p>
                      <a:pPr algn="l"/>
                      <a:r>
                        <a:rPr lang="zh-TW" altLang="en-US" sz="1800" kern="100" dirty="0">
                          <a:effectLst/>
                          <a:latin typeface="Times New Roman" panose="02020603050405020304" pitchFamily="18" charset="0"/>
                          <a:ea typeface="微軟正黑體" panose="020B0604030504040204" pitchFamily="34" charset="-120"/>
                        </a:rPr>
                        <a:t>知能項目</a:t>
                      </a:r>
                      <a:endParaRPr lang="zh-TW" sz="1800" kern="100" dirty="0">
                        <a:effectLst/>
                        <a:latin typeface="Times New Roman" panose="02020603050405020304" pitchFamily="18" charset="0"/>
                        <a:ea typeface="微軟正黑體" panose="020B0604030504040204" pitchFamily="34" charset="-120"/>
                      </a:endParaRPr>
                    </a:p>
                  </a:txBody>
                  <a:tcPr marL="0" marR="0" marT="0" marB="0" anchor="ctr"/>
                </a:tc>
                <a:tc>
                  <a:txBody>
                    <a:bodyPr/>
                    <a:lstStyle/>
                    <a:p>
                      <a:r>
                        <a:rPr lang="zh-TW" sz="1800" dirty="0">
                          <a:effectLst/>
                        </a:rPr>
                        <a:t>平均值</a:t>
                      </a:r>
                      <a:endParaRPr lang="zh-TW" sz="1800" dirty="0">
                        <a:effectLst/>
                        <a:latin typeface="Times New Roman" panose="02020603050405020304" pitchFamily="18" charset="0"/>
                        <a:ea typeface="微軟正黑體" panose="020B0604030504040204" pitchFamily="34" charset="-120"/>
                      </a:endParaRPr>
                    </a:p>
                  </a:txBody>
                  <a:tcPr marL="0" marR="0" marT="0" marB="0" anchor="ctr"/>
                </a:tc>
                <a:tc>
                  <a:txBody>
                    <a:bodyPr/>
                    <a:lstStyle/>
                    <a:p>
                      <a:r>
                        <a:rPr lang="zh-TW" sz="1800" dirty="0">
                          <a:effectLst/>
                        </a:rPr>
                        <a:t>標準差</a:t>
                      </a:r>
                      <a:endParaRPr lang="zh-TW" sz="1800" dirty="0">
                        <a:effectLst/>
                        <a:latin typeface="Times New Roman" panose="02020603050405020304" pitchFamily="18" charset="0"/>
                        <a:ea typeface="微軟正黑體" panose="020B0604030504040204" pitchFamily="34" charset="-120"/>
                      </a:endParaRPr>
                    </a:p>
                  </a:txBody>
                  <a:tcPr marL="0" marR="0" marT="0" marB="0" anchor="ctr"/>
                </a:tc>
                <a:extLst>
                  <a:ext uri="{0D108BD9-81ED-4DB2-BD59-A6C34878D82A}">
                    <a16:rowId xmlns:a16="http://schemas.microsoft.com/office/drawing/2014/main" val="4131941741"/>
                  </a:ext>
                </a:extLst>
              </a:tr>
              <a:tr h="577357">
                <a:tc>
                  <a:txBody>
                    <a:bodyPr/>
                    <a:lstStyle/>
                    <a:p>
                      <a:pPr marL="358775" indent="-358775"/>
                      <a:r>
                        <a:rPr lang="en-US" sz="1800" dirty="0">
                          <a:effectLst/>
                        </a:rPr>
                        <a:t>2.1 </a:t>
                      </a:r>
                      <a:r>
                        <a:rPr lang="zh-TW" sz="1800" dirty="0">
                          <a:effectLst/>
                        </a:rPr>
                        <a:t>能夠熟練運用</a:t>
                      </a:r>
                      <a:r>
                        <a:rPr lang="en-US" sz="1800" dirty="0">
                          <a:effectLst/>
                        </a:rPr>
                        <a:t>AI</a:t>
                      </a:r>
                      <a:r>
                        <a:rPr lang="zh-TW" sz="1800" dirty="0">
                          <a:effectLst/>
                        </a:rPr>
                        <a:t>驅動的搜尋與推薦工具，以支援使用者日常資訊查找與主題探索需求</a:t>
                      </a:r>
                      <a:endParaRPr lang="zh-TW" sz="1800" dirty="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a:effectLst/>
                        </a:rPr>
                        <a:t>5.88</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1.196</a:t>
                      </a:r>
                      <a:endParaRPr lang="zh-TW" sz="1800" dirty="0">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87946941"/>
                  </a:ext>
                </a:extLst>
              </a:tr>
              <a:tr h="577357">
                <a:tc>
                  <a:txBody>
                    <a:bodyPr/>
                    <a:lstStyle/>
                    <a:p>
                      <a:pPr marL="358775" indent="-358775"/>
                      <a:r>
                        <a:rPr lang="en-US" sz="1800" dirty="0">
                          <a:solidFill>
                            <a:srgbClr val="FF0000"/>
                          </a:solidFill>
                          <a:effectLst/>
                        </a:rPr>
                        <a:t>2.2 </a:t>
                      </a:r>
                      <a:r>
                        <a:rPr lang="zh-TW" sz="1800" dirty="0">
                          <a:solidFill>
                            <a:srgbClr val="FF0000"/>
                          </a:solidFill>
                          <a:effectLst/>
                        </a:rPr>
                        <a:t>掌握生成式</a:t>
                      </a:r>
                      <a:r>
                        <a:rPr lang="en-US" sz="1800" dirty="0">
                          <a:solidFill>
                            <a:srgbClr val="FF0000"/>
                          </a:solidFill>
                          <a:effectLst/>
                        </a:rPr>
                        <a:t> AI</a:t>
                      </a:r>
                      <a:r>
                        <a:rPr lang="zh-TW" sz="1800" dirty="0">
                          <a:solidFill>
                            <a:srgbClr val="FF0000"/>
                          </a:solidFill>
                          <a:effectLst/>
                        </a:rPr>
                        <a:t>（如文字生成、圖像生成等）的使用方法，並瞭解其優缺點與限制</a:t>
                      </a:r>
                      <a:endParaRPr lang="zh-TW" sz="1800" dirty="0">
                        <a:solidFill>
                          <a:srgbClr val="FF0000"/>
                        </a:solidFill>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solidFill>
                            <a:srgbClr val="FF0000"/>
                          </a:solidFill>
                          <a:effectLst/>
                        </a:rPr>
                        <a:t>6.05</a:t>
                      </a:r>
                      <a:endParaRPr lang="zh-TW" sz="1800" dirty="0">
                        <a:solidFill>
                          <a:srgbClr val="FF0000"/>
                        </a:solidFill>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solidFill>
                            <a:srgbClr val="FF0000"/>
                          </a:solidFill>
                          <a:effectLst/>
                        </a:rPr>
                        <a:t>1.082</a:t>
                      </a:r>
                      <a:endParaRPr lang="zh-TW" sz="1800" dirty="0">
                        <a:solidFill>
                          <a:srgbClr val="FF0000"/>
                        </a:solidFill>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536428267"/>
                  </a:ext>
                </a:extLst>
              </a:tr>
              <a:tr h="577357">
                <a:tc>
                  <a:txBody>
                    <a:bodyPr/>
                    <a:lstStyle/>
                    <a:p>
                      <a:pPr marL="358775" indent="-358775"/>
                      <a:r>
                        <a:rPr lang="en-US" sz="1800" dirty="0">
                          <a:effectLst/>
                        </a:rPr>
                        <a:t>2.3 </a:t>
                      </a:r>
                      <a:r>
                        <a:rPr lang="zh-TW" sz="1800" dirty="0">
                          <a:effectLst/>
                        </a:rPr>
                        <a:t>具備運用</a:t>
                      </a:r>
                      <a:r>
                        <a:rPr lang="en-US" sz="1800" dirty="0">
                          <a:effectLst/>
                        </a:rPr>
                        <a:t>AI</a:t>
                      </a:r>
                      <a:r>
                        <a:rPr lang="zh-TW" sz="1800" dirty="0">
                          <a:effectLst/>
                        </a:rPr>
                        <a:t>工具進行學術性資訊檢索與處理（如文獻分析、知識整合與自動摘要等）的能力</a:t>
                      </a:r>
                      <a:endParaRPr lang="zh-TW" sz="1800" dirty="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5.90</a:t>
                      </a:r>
                      <a:endParaRPr lang="zh-TW" sz="1800" dirty="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a:effectLst/>
                        </a:rPr>
                        <a:t>1.233</a:t>
                      </a:r>
                      <a:endParaRPr lang="zh-TW" sz="1800">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274976337"/>
                  </a:ext>
                </a:extLst>
              </a:tr>
              <a:tr h="577357">
                <a:tc>
                  <a:txBody>
                    <a:bodyPr/>
                    <a:lstStyle/>
                    <a:p>
                      <a:r>
                        <a:rPr lang="en-US" sz="1800">
                          <a:effectLst/>
                        </a:rPr>
                        <a:t>2.4 </a:t>
                      </a:r>
                      <a:r>
                        <a:rPr lang="zh-TW" sz="1800">
                          <a:effectLst/>
                        </a:rPr>
                        <a:t>能夠運用</a:t>
                      </a:r>
                      <a:r>
                        <a:rPr lang="en-US" sz="1800">
                          <a:effectLst/>
                        </a:rPr>
                        <a:t>AI</a:t>
                      </a:r>
                      <a:r>
                        <a:rPr lang="zh-TW" sz="1800">
                          <a:effectLst/>
                        </a:rPr>
                        <a:t>進行文本探勘，如主題建模、語義分析與自動分類</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5.66</a:t>
                      </a:r>
                      <a:endParaRPr lang="zh-TW" sz="1800" dirty="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a:effectLst/>
                        </a:rPr>
                        <a:t>1.312</a:t>
                      </a:r>
                      <a:endParaRPr lang="zh-TW" sz="1800">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2665819796"/>
                  </a:ext>
                </a:extLst>
              </a:tr>
              <a:tr h="577357">
                <a:tc>
                  <a:txBody>
                    <a:bodyPr/>
                    <a:lstStyle/>
                    <a:p>
                      <a:pPr marL="358775" indent="-358775"/>
                      <a:r>
                        <a:rPr lang="en-US" sz="1800" dirty="0">
                          <a:effectLst/>
                        </a:rPr>
                        <a:t>2.5 </a:t>
                      </a:r>
                      <a:r>
                        <a:rPr lang="zh-TW" sz="1800" dirty="0">
                          <a:effectLst/>
                        </a:rPr>
                        <a:t>掌握</a:t>
                      </a:r>
                      <a:r>
                        <a:rPr lang="en-US" sz="1800" dirty="0">
                          <a:effectLst/>
                        </a:rPr>
                        <a:t>AI</a:t>
                      </a:r>
                      <a:r>
                        <a:rPr lang="zh-TW" sz="1800" dirty="0">
                          <a:effectLst/>
                        </a:rPr>
                        <a:t>資料分析與資料視覺化技術，能夠將數據結果轉化為易於解讀且具意義的圖像或報表，以輔助圖書館決策與溝通</a:t>
                      </a:r>
                      <a:endParaRPr lang="zh-TW" sz="1800" dirty="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a:effectLst/>
                        </a:rPr>
                        <a:t>5.84</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1.250</a:t>
                      </a:r>
                      <a:endParaRPr lang="zh-TW" sz="1800" dirty="0">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206013412"/>
                  </a:ext>
                </a:extLst>
              </a:tr>
            </a:tbl>
          </a:graphicData>
        </a:graphic>
      </p:graphicFrame>
      <p:sp>
        <p:nvSpPr>
          <p:cNvPr id="4" name="投影片編號版面配置區 3">
            <a:extLst>
              <a:ext uri="{FF2B5EF4-FFF2-40B4-BE49-F238E27FC236}">
                <a16:creationId xmlns:a16="http://schemas.microsoft.com/office/drawing/2014/main" id="{E6B6B36F-D314-1E70-0FA7-FAE1BDAF3A1E}"/>
              </a:ext>
            </a:extLst>
          </p:cNvPr>
          <p:cNvSpPr>
            <a:spLocks noGrp="1"/>
          </p:cNvSpPr>
          <p:nvPr>
            <p:ph type="sldNum" sz="quarter" idx="12"/>
          </p:nvPr>
        </p:nvSpPr>
        <p:spPr>
          <a:xfrm>
            <a:off x="9347200" y="6381750"/>
            <a:ext cx="2844800" cy="476250"/>
          </a:xfrm>
        </p:spPr>
        <p:txBody>
          <a:bodyPr/>
          <a:lstStyle/>
          <a:p>
            <a:fld id="{A5700B3C-C64C-4571-A859-10CF07BFE63A}" type="slidenum">
              <a:rPr lang="en-US" altLang="zh-TW" smtClean="0"/>
              <a:pPr/>
              <a:t>26</a:t>
            </a:fld>
            <a:endParaRPr lang="en-US" altLang="zh-TW" dirty="0"/>
          </a:p>
        </p:txBody>
      </p:sp>
    </p:spTree>
    <p:extLst>
      <p:ext uri="{BB962C8B-B14F-4D97-AF65-F5344CB8AC3E}">
        <p14:creationId xmlns:p14="http://schemas.microsoft.com/office/powerpoint/2010/main" val="42674529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760CECD-4477-D979-A480-8BC91BEA71FA}"/>
              </a:ext>
            </a:extLst>
          </p:cNvPr>
          <p:cNvSpPr>
            <a:spLocks noGrp="1"/>
          </p:cNvSpPr>
          <p:nvPr>
            <p:ph type="title"/>
          </p:nvPr>
        </p:nvSpPr>
        <p:spPr>
          <a:xfrm>
            <a:off x="1488018" y="119064"/>
            <a:ext cx="10079567" cy="1222375"/>
          </a:xfrm>
        </p:spPr>
        <p:txBody>
          <a:bodyPr/>
          <a:lstStyle/>
          <a:p>
            <a:r>
              <a:rPr lang="zh-TW" altLang="zh-TW" dirty="0"/>
              <a:t>構面三「</a:t>
            </a:r>
            <a:r>
              <a:rPr lang="en-US" altLang="zh-TW" dirty="0"/>
              <a:t>AI</a:t>
            </a:r>
            <a:r>
              <a:rPr lang="zh-TW" altLang="zh-TW" dirty="0"/>
              <a:t>與圖書館資訊系統」</a:t>
            </a:r>
            <a:br>
              <a:rPr lang="en-US" altLang="zh-TW" dirty="0"/>
            </a:br>
            <a:r>
              <a:rPr lang="zh-TW" altLang="zh-TW" dirty="0"/>
              <a:t>重要程度分析</a:t>
            </a:r>
            <a:endParaRPr lang="zh-TW" altLang="en-US" dirty="0"/>
          </a:p>
        </p:txBody>
      </p:sp>
      <p:graphicFrame>
        <p:nvGraphicFramePr>
          <p:cNvPr id="5" name="內容版面配置區 4">
            <a:extLst>
              <a:ext uri="{FF2B5EF4-FFF2-40B4-BE49-F238E27FC236}">
                <a16:creationId xmlns:a16="http://schemas.microsoft.com/office/drawing/2014/main" id="{06905E96-8E5A-561A-6459-331DB62A77EF}"/>
              </a:ext>
            </a:extLst>
          </p:cNvPr>
          <p:cNvGraphicFramePr>
            <a:graphicFrameLocks noGrp="1"/>
          </p:cNvGraphicFramePr>
          <p:nvPr>
            <p:ph idx="1"/>
            <p:extLst>
              <p:ext uri="{D42A27DB-BD31-4B8C-83A1-F6EECF244321}">
                <p14:modId xmlns:p14="http://schemas.microsoft.com/office/powerpoint/2010/main" val="2135551471"/>
              </p:ext>
            </p:extLst>
          </p:nvPr>
        </p:nvGraphicFramePr>
        <p:xfrm>
          <a:off x="2063552" y="1903379"/>
          <a:ext cx="9937104" cy="3732235"/>
        </p:xfrm>
        <a:graphic>
          <a:graphicData uri="http://schemas.openxmlformats.org/drawingml/2006/table">
            <a:tbl>
              <a:tblPr>
                <a:tableStyleId>{5C22544A-7EE6-4342-B048-85BDC9FD1C3A}</a:tableStyleId>
              </a:tblPr>
              <a:tblGrid>
                <a:gridCol w="7920880">
                  <a:extLst>
                    <a:ext uri="{9D8B030D-6E8A-4147-A177-3AD203B41FA5}">
                      <a16:colId xmlns:a16="http://schemas.microsoft.com/office/drawing/2014/main" val="2125020674"/>
                    </a:ext>
                  </a:extLst>
                </a:gridCol>
                <a:gridCol w="1008112">
                  <a:extLst>
                    <a:ext uri="{9D8B030D-6E8A-4147-A177-3AD203B41FA5}">
                      <a16:colId xmlns:a16="http://schemas.microsoft.com/office/drawing/2014/main" val="3058682092"/>
                    </a:ext>
                  </a:extLst>
                </a:gridCol>
                <a:gridCol w="1008112">
                  <a:extLst>
                    <a:ext uri="{9D8B030D-6E8A-4147-A177-3AD203B41FA5}">
                      <a16:colId xmlns:a16="http://schemas.microsoft.com/office/drawing/2014/main" val="3848586588"/>
                    </a:ext>
                  </a:extLst>
                </a:gridCol>
              </a:tblGrid>
              <a:tr h="431950">
                <a:tc>
                  <a:txBody>
                    <a:bodyPr/>
                    <a:lstStyle/>
                    <a:p>
                      <a:r>
                        <a:rPr lang="zh-TW" altLang="en-US" sz="1800" dirty="0">
                          <a:effectLst/>
                        </a:rPr>
                        <a:t>知能項目</a:t>
                      </a:r>
                      <a:r>
                        <a:rPr lang="en-US" sz="1800" dirty="0">
                          <a:effectLst/>
                        </a:rPr>
                        <a:t> </a:t>
                      </a:r>
                      <a:endParaRPr lang="zh-TW" sz="1800" dirty="0">
                        <a:effectLst/>
                        <a:latin typeface="Times New Roman" panose="02020603050405020304" pitchFamily="18" charset="0"/>
                        <a:ea typeface="微軟正黑體" panose="020B0604030504040204" pitchFamily="34" charset="-120"/>
                      </a:endParaRPr>
                    </a:p>
                  </a:txBody>
                  <a:tcPr marL="0" marR="0" marT="0" marB="0" anchor="ctr"/>
                </a:tc>
                <a:tc>
                  <a:txBody>
                    <a:bodyPr/>
                    <a:lstStyle/>
                    <a:p>
                      <a:r>
                        <a:rPr lang="zh-TW" sz="1800" dirty="0">
                          <a:effectLst/>
                        </a:rPr>
                        <a:t>平均值</a:t>
                      </a:r>
                      <a:endParaRPr lang="zh-TW" sz="1800" dirty="0">
                        <a:effectLst/>
                        <a:latin typeface="Times New Roman" panose="02020603050405020304" pitchFamily="18" charset="0"/>
                        <a:ea typeface="微軟正黑體" panose="020B0604030504040204" pitchFamily="34" charset="-120"/>
                      </a:endParaRPr>
                    </a:p>
                  </a:txBody>
                  <a:tcPr marL="0" marR="0" marT="0" marB="0" anchor="ctr"/>
                </a:tc>
                <a:tc>
                  <a:txBody>
                    <a:bodyPr/>
                    <a:lstStyle/>
                    <a:p>
                      <a:r>
                        <a:rPr lang="zh-TW" sz="1800" dirty="0">
                          <a:effectLst/>
                        </a:rPr>
                        <a:t>標準差</a:t>
                      </a:r>
                      <a:endParaRPr lang="zh-TW" sz="1800" dirty="0">
                        <a:effectLst/>
                        <a:latin typeface="Times New Roman" panose="02020603050405020304" pitchFamily="18" charset="0"/>
                        <a:ea typeface="微軟正黑體" panose="020B0604030504040204" pitchFamily="34" charset="-120"/>
                      </a:endParaRPr>
                    </a:p>
                  </a:txBody>
                  <a:tcPr marL="0" marR="0" marT="0" marB="0" anchor="ctr"/>
                </a:tc>
                <a:extLst>
                  <a:ext uri="{0D108BD9-81ED-4DB2-BD59-A6C34878D82A}">
                    <a16:rowId xmlns:a16="http://schemas.microsoft.com/office/drawing/2014/main" val="136613125"/>
                  </a:ext>
                </a:extLst>
              </a:tr>
              <a:tr h="660057">
                <a:tc>
                  <a:txBody>
                    <a:bodyPr/>
                    <a:lstStyle/>
                    <a:p>
                      <a:r>
                        <a:rPr lang="en-US" sz="1800" dirty="0">
                          <a:solidFill>
                            <a:srgbClr val="FF0000"/>
                          </a:solidFill>
                          <a:effectLst/>
                        </a:rPr>
                        <a:t>3.1 </a:t>
                      </a:r>
                      <a:r>
                        <a:rPr lang="zh-TW" sz="1800" dirty="0">
                          <a:solidFill>
                            <a:srgbClr val="FF0000"/>
                          </a:solidFill>
                          <a:effectLst/>
                        </a:rPr>
                        <a:t>能夠理解</a:t>
                      </a:r>
                      <a:r>
                        <a:rPr lang="en-US" sz="1800" dirty="0">
                          <a:solidFill>
                            <a:srgbClr val="FF0000"/>
                          </a:solidFill>
                          <a:effectLst/>
                        </a:rPr>
                        <a:t>AI</a:t>
                      </a:r>
                      <a:r>
                        <a:rPr lang="zh-TW" sz="1800" dirty="0">
                          <a:solidFill>
                            <a:srgbClr val="FF0000"/>
                          </a:solidFill>
                          <a:effectLst/>
                        </a:rPr>
                        <a:t>在圖書館資訊系統中的角色與應用場景</a:t>
                      </a:r>
                      <a:endParaRPr lang="zh-TW" sz="1800" dirty="0">
                        <a:solidFill>
                          <a:srgbClr val="FF0000"/>
                        </a:solidFill>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solidFill>
                            <a:srgbClr val="FF0000"/>
                          </a:solidFill>
                          <a:effectLst/>
                        </a:rPr>
                        <a:t>5.96</a:t>
                      </a:r>
                      <a:endParaRPr lang="zh-TW" sz="1800" dirty="0">
                        <a:solidFill>
                          <a:srgbClr val="FF0000"/>
                        </a:solidFill>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solidFill>
                            <a:srgbClr val="FF0000"/>
                          </a:solidFill>
                          <a:effectLst/>
                        </a:rPr>
                        <a:t>1.167</a:t>
                      </a:r>
                      <a:endParaRPr lang="zh-TW" sz="1800" dirty="0">
                        <a:solidFill>
                          <a:srgbClr val="FF0000"/>
                        </a:solidFill>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1736733548"/>
                  </a:ext>
                </a:extLst>
              </a:tr>
              <a:tr h="660057">
                <a:tc>
                  <a:txBody>
                    <a:bodyPr/>
                    <a:lstStyle/>
                    <a:p>
                      <a:r>
                        <a:rPr lang="en-US" sz="1800" dirty="0">
                          <a:effectLst/>
                        </a:rPr>
                        <a:t>3.2 </a:t>
                      </a:r>
                      <a:r>
                        <a:rPr lang="zh-TW" sz="1800" dirty="0">
                          <a:effectLst/>
                        </a:rPr>
                        <a:t>具備評估與選擇適合圖書館需求之</a:t>
                      </a:r>
                      <a:r>
                        <a:rPr lang="en-US" sz="1800" dirty="0">
                          <a:effectLst/>
                        </a:rPr>
                        <a:t>AI</a:t>
                      </a:r>
                      <a:r>
                        <a:rPr lang="zh-TW" sz="1800" dirty="0">
                          <a:effectLst/>
                        </a:rPr>
                        <a:t>系統與工具的能力</a:t>
                      </a:r>
                      <a:endParaRPr lang="zh-TW" sz="1800" dirty="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a:effectLst/>
                        </a:rPr>
                        <a:t>5.75</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1.280</a:t>
                      </a:r>
                      <a:endParaRPr lang="zh-TW" sz="1800" dirty="0">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3749768681"/>
                  </a:ext>
                </a:extLst>
              </a:tr>
              <a:tr h="660057">
                <a:tc>
                  <a:txBody>
                    <a:bodyPr/>
                    <a:lstStyle/>
                    <a:p>
                      <a:pPr marL="358775" indent="-358775"/>
                      <a:r>
                        <a:rPr lang="en-US" sz="1800" dirty="0">
                          <a:effectLst/>
                        </a:rPr>
                        <a:t>3.3 </a:t>
                      </a:r>
                      <a:r>
                        <a:rPr lang="zh-TW" sz="1800" dirty="0">
                          <a:effectLst/>
                        </a:rPr>
                        <a:t>具備執行</a:t>
                      </a:r>
                      <a:r>
                        <a:rPr lang="en-US" sz="1800" dirty="0">
                          <a:effectLst/>
                        </a:rPr>
                        <a:t>AI</a:t>
                      </a:r>
                      <a:r>
                        <a:rPr lang="zh-TW" sz="1800" dirty="0">
                          <a:effectLst/>
                        </a:rPr>
                        <a:t>驅動的圖書館資訊系統規劃、購置或開發的能力，並能評估其推動成效</a:t>
                      </a:r>
                      <a:endParaRPr lang="zh-TW" sz="1800" dirty="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5.60</a:t>
                      </a:r>
                      <a:endParaRPr lang="zh-TW" sz="1800" dirty="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1.337</a:t>
                      </a:r>
                      <a:endParaRPr lang="zh-TW" sz="1800" dirty="0">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2341788130"/>
                  </a:ext>
                </a:extLst>
              </a:tr>
              <a:tr h="660057">
                <a:tc>
                  <a:txBody>
                    <a:bodyPr/>
                    <a:lstStyle/>
                    <a:p>
                      <a:r>
                        <a:rPr lang="en-US" sz="1800">
                          <a:effectLst/>
                        </a:rPr>
                        <a:t>3.4 </a:t>
                      </a:r>
                      <a:r>
                        <a:rPr lang="zh-TW" sz="1800">
                          <a:effectLst/>
                        </a:rPr>
                        <a:t>理解智慧圖書館相關技術（如</a:t>
                      </a:r>
                      <a:r>
                        <a:rPr lang="en-US" sz="1800">
                          <a:effectLst/>
                        </a:rPr>
                        <a:t> RFID</a:t>
                      </a:r>
                      <a:r>
                        <a:rPr lang="zh-TW" sz="1800">
                          <a:effectLst/>
                        </a:rPr>
                        <a:t>、物聯網）與</a:t>
                      </a:r>
                      <a:r>
                        <a:rPr lang="en-US" sz="1800">
                          <a:effectLst/>
                        </a:rPr>
                        <a:t>AI</a:t>
                      </a:r>
                      <a:r>
                        <a:rPr lang="zh-TW" sz="1800">
                          <a:effectLst/>
                        </a:rPr>
                        <a:t>應用之整合潛力</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5.59</a:t>
                      </a:r>
                      <a:endParaRPr lang="zh-TW" sz="1800" dirty="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1.319</a:t>
                      </a:r>
                      <a:endParaRPr lang="zh-TW" sz="1800" dirty="0">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885442199"/>
                  </a:ext>
                </a:extLst>
              </a:tr>
              <a:tr h="660057">
                <a:tc>
                  <a:txBody>
                    <a:bodyPr/>
                    <a:lstStyle/>
                    <a:p>
                      <a:pPr marL="358775" indent="-358775"/>
                      <a:r>
                        <a:rPr lang="en-US" sz="1800" dirty="0">
                          <a:effectLst/>
                        </a:rPr>
                        <a:t>3.5 </a:t>
                      </a:r>
                      <a:r>
                        <a:rPr lang="zh-TW" sz="1800" dirty="0">
                          <a:effectLst/>
                        </a:rPr>
                        <a:t>具備監督圖書館導入之</a:t>
                      </a:r>
                      <a:r>
                        <a:rPr lang="en-US" sz="1800" dirty="0">
                          <a:effectLst/>
                        </a:rPr>
                        <a:t>AI</a:t>
                      </a:r>
                      <a:r>
                        <a:rPr lang="zh-TW" sz="1800" dirty="0">
                          <a:effectLst/>
                        </a:rPr>
                        <a:t>圖書資訊系統可解釋性、透明度與公平性的能力，能觀察其運作結果，並參與其偏誤修正或改善流程</a:t>
                      </a:r>
                      <a:endParaRPr lang="zh-TW" sz="1800" dirty="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5.59</a:t>
                      </a:r>
                      <a:endParaRPr lang="zh-TW" sz="1800" dirty="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1.399</a:t>
                      </a:r>
                      <a:endParaRPr lang="zh-TW" sz="1800" dirty="0">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668026877"/>
                  </a:ext>
                </a:extLst>
              </a:tr>
            </a:tbl>
          </a:graphicData>
        </a:graphic>
      </p:graphicFrame>
      <p:sp>
        <p:nvSpPr>
          <p:cNvPr id="4" name="投影片編號版面配置區 3">
            <a:extLst>
              <a:ext uri="{FF2B5EF4-FFF2-40B4-BE49-F238E27FC236}">
                <a16:creationId xmlns:a16="http://schemas.microsoft.com/office/drawing/2014/main" id="{F854ACBC-373A-29F8-2FED-16BD1ED2E6F9}"/>
              </a:ext>
            </a:extLst>
          </p:cNvPr>
          <p:cNvSpPr>
            <a:spLocks noGrp="1"/>
          </p:cNvSpPr>
          <p:nvPr>
            <p:ph type="sldNum" sz="quarter" idx="12"/>
          </p:nvPr>
        </p:nvSpPr>
        <p:spPr>
          <a:xfrm>
            <a:off x="9347200" y="6381750"/>
            <a:ext cx="2844800" cy="476250"/>
          </a:xfrm>
        </p:spPr>
        <p:txBody>
          <a:bodyPr/>
          <a:lstStyle/>
          <a:p>
            <a:fld id="{A5700B3C-C64C-4571-A859-10CF07BFE63A}" type="slidenum">
              <a:rPr lang="en-US" altLang="zh-TW" smtClean="0"/>
              <a:pPr/>
              <a:t>27</a:t>
            </a:fld>
            <a:endParaRPr lang="en-US" altLang="zh-TW" dirty="0"/>
          </a:p>
        </p:txBody>
      </p:sp>
    </p:spTree>
    <p:extLst>
      <p:ext uri="{BB962C8B-B14F-4D97-AF65-F5344CB8AC3E}">
        <p14:creationId xmlns:p14="http://schemas.microsoft.com/office/powerpoint/2010/main" val="3406183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FAF20BE-99FE-CBC7-B285-F73F604584CB}"/>
              </a:ext>
            </a:extLst>
          </p:cNvPr>
          <p:cNvSpPr>
            <a:spLocks noGrp="1"/>
          </p:cNvSpPr>
          <p:nvPr>
            <p:ph type="title"/>
          </p:nvPr>
        </p:nvSpPr>
        <p:spPr>
          <a:xfrm>
            <a:off x="1488018" y="119064"/>
            <a:ext cx="10079567" cy="1222375"/>
          </a:xfrm>
        </p:spPr>
        <p:txBody>
          <a:bodyPr/>
          <a:lstStyle/>
          <a:p>
            <a:r>
              <a:rPr lang="zh-TW" altLang="zh-TW" dirty="0"/>
              <a:t>構面四「</a:t>
            </a:r>
            <a:r>
              <a:rPr lang="en-US" altLang="zh-TW" dirty="0"/>
              <a:t>AI</a:t>
            </a:r>
            <a:r>
              <a:rPr lang="zh-TW" altLang="zh-TW" dirty="0"/>
              <a:t>與圖書館資訊服務」</a:t>
            </a:r>
            <a:br>
              <a:rPr lang="en-US" altLang="zh-TW" dirty="0"/>
            </a:br>
            <a:r>
              <a:rPr lang="zh-TW" altLang="zh-TW" dirty="0"/>
              <a:t>重要程度分析</a:t>
            </a:r>
            <a:endParaRPr lang="zh-TW" altLang="en-US" dirty="0"/>
          </a:p>
        </p:txBody>
      </p:sp>
      <p:graphicFrame>
        <p:nvGraphicFramePr>
          <p:cNvPr id="5" name="內容版面配置區 4">
            <a:extLst>
              <a:ext uri="{FF2B5EF4-FFF2-40B4-BE49-F238E27FC236}">
                <a16:creationId xmlns:a16="http://schemas.microsoft.com/office/drawing/2014/main" id="{50481396-A8EC-19A8-E29E-9DF0131A49AC}"/>
              </a:ext>
            </a:extLst>
          </p:cNvPr>
          <p:cNvGraphicFramePr>
            <a:graphicFrameLocks noGrp="1"/>
          </p:cNvGraphicFramePr>
          <p:nvPr>
            <p:ph idx="1"/>
            <p:extLst>
              <p:ext uri="{D42A27DB-BD31-4B8C-83A1-F6EECF244321}">
                <p14:modId xmlns:p14="http://schemas.microsoft.com/office/powerpoint/2010/main" val="1350233575"/>
              </p:ext>
            </p:extLst>
          </p:nvPr>
        </p:nvGraphicFramePr>
        <p:xfrm>
          <a:off x="2058824" y="2060848"/>
          <a:ext cx="9488166" cy="3175248"/>
        </p:xfrm>
        <a:graphic>
          <a:graphicData uri="http://schemas.openxmlformats.org/drawingml/2006/table">
            <a:tbl>
              <a:tblPr>
                <a:tableStyleId>{5C22544A-7EE6-4342-B048-85BDC9FD1C3A}</a:tableStyleId>
              </a:tblPr>
              <a:tblGrid>
                <a:gridCol w="6858352">
                  <a:extLst>
                    <a:ext uri="{9D8B030D-6E8A-4147-A177-3AD203B41FA5}">
                      <a16:colId xmlns:a16="http://schemas.microsoft.com/office/drawing/2014/main" val="118714259"/>
                    </a:ext>
                  </a:extLst>
                </a:gridCol>
                <a:gridCol w="1314907">
                  <a:extLst>
                    <a:ext uri="{9D8B030D-6E8A-4147-A177-3AD203B41FA5}">
                      <a16:colId xmlns:a16="http://schemas.microsoft.com/office/drawing/2014/main" val="3328653546"/>
                    </a:ext>
                  </a:extLst>
                </a:gridCol>
                <a:gridCol w="1314907">
                  <a:extLst>
                    <a:ext uri="{9D8B030D-6E8A-4147-A177-3AD203B41FA5}">
                      <a16:colId xmlns:a16="http://schemas.microsoft.com/office/drawing/2014/main" val="1525689371"/>
                    </a:ext>
                  </a:extLst>
                </a:gridCol>
              </a:tblGrid>
              <a:tr h="432048">
                <a:tc>
                  <a:txBody>
                    <a:bodyPr/>
                    <a:lstStyle/>
                    <a:p>
                      <a:r>
                        <a:rPr lang="en-US" sz="1800" dirty="0">
                          <a:effectLst/>
                        </a:rPr>
                        <a:t> </a:t>
                      </a:r>
                      <a:r>
                        <a:rPr lang="zh-TW" altLang="en-US" sz="1800" dirty="0">
                          <a:effectLst/>
                        </a:rPr>
                        <a:t>知能項目</a:t>
                      </a:r>
                      <a:endParaRPr lang="zh-TW" sz="1800" dirty="0">
                        <a:effectLst/>
                        <a:latin typeface="Times New Roman" panose="02020603050405020304" pitchFamily="18" charset="0"/>
                        <a:ea typeface="微軟正黑體" panose="020B0604030504040204" pitchFamily="34" charset="-120"/>
                      </a:endParaRPr>
                    </a:p>
                  </a:txBody>
                  <a:tcPr marL="0" marR="0" marT="0" marB="0" anchor="ctr"/>
                </a:tc>
                <a:tc>
                  <a:txBody>
                    <a:bodyPr/>
                    <a:lstStyle/>
                    <a:p>
                      <a:r>
                        <a:rPr lang="zh-TW" sz="1800" dirty="0">
                          <a:effectLst/>
                        </a:rPr>
                        <a:t>平均值</a:t>
                      </a:r>
                      <a:endParaRPr lang="zh-TW" sz="1800" dirty="0">
                        <a:effectLst/>
                        <a:latin typeface="Times New Roman" panose="02020603050405020304" pitchFamily="18" charset="0"/>
                        <a:ea typeface="微軟正黑體" panose="020B0604030504040204" pitchFamily="34" charset="-120"/>
                      </a:endParaRPr>
                    </a:p>
                  </a:txBody>
                  <a:tcPr marL="0" marR="0" marT="0" marB="0" anchor="ctr"/>
                </a:tc>
                <a:tc>
                  <a:txBody>
                    <a:bodyPr/>
                    <a:lstStyle/>
                    <a:p>
                      <a:r>
                        <a:rPr lang="zh-TW" sz="1800" dirty="0">
                          <a:effectLst/>
                        </a:rPr>
                        <a:t>標準差</a:t>
                      </a:r>
                      <a:endParaRPr lang="zh-TW" sz="1800" dirty="0">
                        <a:effectLst/>
                        <a:latin typeface="Times New Roman" panose="02020603050405020304" pitchFamily="18" charset="0"/>
                        <a:ea typeface="微軟正黑體" panose="020B0604030504040204" pitchFamily="34" charset="-120"/>
                      </a:endParaRPr>
                    </a:p>
                  </a:txBody>
                  <a:tcPr marL="0" marR="0" marT="0" marB="0" anchor="ctr"/>
                </a:tc>
                <a:extLst>
                  <a:ext uri="{0D108BD9-81ED-4DB2-BD59-A6C34878D82A}">
                    <a16:rowId xmlns:a16="http://schemas.microsoft.com/office/drawing/2014/main" val="1247634324"/>
                  </a:ext>
                </a:extLst>
              </a:tr>
              <a:tr h="548640">
                <a:tc>
                  <a:txBody>
                    <a:bodyPr/>
                    <a:lstStyle/>
                    <a:p>
                      <a:r>
                        <a:rPr lang="en-US" sz="1800" dirty="0">
                          <a:solidFill>
                            <a:srgbClr val="FF0000"/>
                          </a:solidFill>
                          <a:effectLst/>
                        </a:rPr>
                        <a:t>4.1 </a:t>
                      </a:r>
                      <a:r>
                        <a:rPr lang="zh-TW" sz="1800" dirty="0">
                          <a:solidFill>
                            <a:srgbClr val="FF0000"/>
                          </a:solidFill>
                          <a:effectLst/>
                        </a:rPr>
                        <a:t>能夠運用</a:t>
                      </a:r>
                      <a:r>
                        <a:rPr lang="en-US" sz="1800" dirty="0">
                          <a:solidFill>
                            <a:srgbClr val="FF0000"/>
                          </a:solidFill>
                          <a:effectLst/>
                        </a:rPr>
                        <a:t>AI</a:t>
                      </a:r>
                      <a:r>
                        <a:rPr lang="zh-TW" sz="1800" dirty="0">
                          <a:solidFill>
                            <a:srgbClr val="FF0000"/>
                          </a:solidFill>
                          <a:effectLst/>
                        </a:rPr>
                        <a:t>提供智慧參考諮詢服務</a:t>
                      </a:r>
                      <a:endParaRPr lang="zh-TW" sz="1800" dirty="0">
                        <a:solidFill>
                          <a:srgbClr val="FF0000"/>
                        </a:solidFill>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solidFill>
                            <a:srgbClr val="FF0000"/>
                          </a:solidFill>
                          <a:effectLst/>
                        </a:rPr>
                        <a:t>5.95</a:t>
                      </a:r>
                      <a:endParaRPr lang="zh-TW" sz="1800" dirty="0">
                        <a:solidFill>
                          <a:srgbClr val="FF0000"/>
                        </a:solidFill>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solidFill>
                            <a:srgbClr val="FF0000"/>
                          </a:solidFill>
                          <a:effectLst/>
                        </a:rPr>
                        <a:t>1.127</a:t>
                      </a:r>
                      <a:endParaRPr lang="zh-TW" sz="1800" dirty="0">
                        <a:solidFill>
                          <a:srgbClr val="FF0000"/>
                        </a:solidFill>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3758752342"/>
                  </a:ext>
                </a:extLst>
              </a:tr>
              <a:tr h="548640">
                <a:tc>
                  <a:txBody>
                    <a:bodyPr/>
                    <a:lstStyle/>
                    <a:p>
                      <a:pPr marL="358775" indent="-358775"/>
                      <a:r>
                        <a:rPr lang="en-US" sz="1800" dirty="0">
                          <a:effectLst/>
                        </a:rPr>
                        <a:t>4.2 </a:t>
                      </a:r>
                      <a:r>
                        <a:rPr lang="zh-TW" sz="1800" dirty="0">
                          <a:effectLst/>
                        </a:rPr>
                        <a:t>能夠運用</a:t>
                      </a:r>
                      <a:r>
                        <a:rPr lang="en-US" sz="1800" dirty="0">
                          <a:effectLst/>
                        </a:rPr>
                        <a:t>AI</a:t>
                      </a:r>
                      <a:r>
                        <a:rPr lang="zh-TW" sz="1800" dirty="0">
                          <a:effectLst/>
                        </a:rPr>
                        <a:t>技術進行個人化推薦與知識組織，提升使用者資訊取得效率</a:t>
                      </a:r>
                      <a:endParaRPr lang="zh-TW" sz="1800" dirty="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a:effectLst/>
                        </a:rPr>
                        <a:t>5.86</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1.176</a:t>
                      </a:r>
                      <a:endParaRPr lang="zh-TW" sz="1800" dirty="0">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1148642613"/>
                  </a:ext>
                </a:extLst>
              </a:tr>
              <a:tr h="548640">
                <a:tc>
                  <a:txBody>
                    <a:bodyPr/>
                    <a:lstStyle/>
                    <a:p>
                      <a:r>
                        <a:rPr lang="en-US" sz="1800" dirty="0">
                          <a:effectLst/>
                        </a:rPr>
                        <a:t>4.3 </a:t>
                      </a:r>
                      <a:r>
                        <a:rPr lang="zh-TW" sz="1800" dirty="0">
                          <a:effectLst/>
                        </a:rPr>
                        <a:t>具備建立與維護</a:t>
                      </a:r>
                      <a:r>
                        <a:rPr lang="en-US" sz="1800" dirty="0">
                          <a:effectLst/>
                        </a:rPr>
                        <a:t>AI</a:t>
                      </a:r>
                      <a:r>
                        <a:rPr lang="zh-TW" sz="1800" dirty="0">
                          <a:effectLst/>
                        </a:rPr>
                        <a:t>聊天機器人知識庫的能力</a:t>
                      </a:r>
                      <a:endParaRPr lang="zh-TW" sz="1800" dirty="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a:effectLst/>
                        </a:rPr>
                        <a:t>5.70</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1.261</a:t>
                      </a:r>
                      <a:endParaRPr lang="zh-TW" sz="1800" dirty="0">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1111582444"/>
                  </a:ext>
                </a:extLst>
              </a:tr>
              <a:tr h="548640">
                <a:tc>
                  <a:txBody>
                    <a:bodyPr/>
                    <a:lstStyle/>
                    <a:p>
                      <a:r>
                        <a:rPr lang="en-US" sz="1800" dirty="0">
                          <a:effectLst/>
                        </a:rPr>
                        <a:t>4.4 </a:t>
                      </a:r>
                      <a:r>
                        <a:rPr lang="zh-TW" sz="1800" dirty="0">
                          <a:effectLst/>
                        </a:rPr>
                        <a:t>能夠利用</a:t>
                      </a:r>
                      <a:r>
                        <a:rPr lang="en-US" sz="1800" dirty="0">
                          <a:effectLst/>
                        </a:rPr>
                        <a:t>AI</a:t>
                      </a:r>
                      <a:r>
                        <a:rPr lang="zh-TW" sz="1800" dirty="0">
                          <a:effectLst/>
                        </a:rPr>
                        <a:t>工具協助讀者進行系統性文獻回顧與資料整合</a:t>
                      </a:r>
                      <a:endParaRPr lang="zh-TW" sz="1800" dirty="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a:effectLst/>
                        </a:rPr>
                        <a:t>5.81</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1.255</a:t>
                      </a:r>
                      <a:endParaRPr lang="zh-TW" sz="1800" dirty="0">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1429747624"/>
                  </a:ext>
                </a:extLst>
              </a:tr>
              <a:tr h="548640">
                <a:tc>
                  <a:txBody>
                    <a:bodyPr/>
                    <a:lstStyle/>
                    <a:p>
                      <a:pPr marL="358775" indent="-358775"/>
                      <a:r>
                        <a:rPr lang="en-US" sz="1800" dirty="0">
                          <a:effectLst/>
                        </a:rPr>
                        <a:t>4.5 </a:t>
                      </a:r>
                      <a:r>
                        <a:rPr lang="zh-TW" sz="1800" dirty="0">
                          <a:effectLst/>
                        </a:rPr>
                        <a:t>能夠運用</a:t>
                      </a:r>
                      <a:r>
                        <a:rPr lang="en-US" sz="1800" dirty="0">
                          <a:effectLst/>
                        </a:rPr>
                        <a:t>AI</a:t>
                      </a:r>
                      <a:r>
                        <a:rPr lang="zh-TW" sz="1800" dirty="0">
                          <a:effectLst/>
                        </a:rPr>
                        <a:t>分析讀者行為模式，並應用於圖書館服務設計與讀者體驗優化</a:t>
                      </a:r>
                      <a:endParaRPr lang="zh-TW" sz="1800" dirty="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5.69</a:t>
                      </a:r>
                      <a:endParaRPr lang="zh-TW" sz="1800" dirty="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1.314</a:t>
                      </a:r>
                      <a:endParaRPr lang="zh-TW" sz="1800" dirty="0">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790531510"/>
                  </a:ext>
                </a:extLst>
              </a:tr>
            </a:tbl>
          </a:graphicData>
        </a:graphic>
      </p:graphicFrame>
      <p:sp>
        <p:nvSpPr>
          <p:cNvPr id="4" name="投影片編號版面配置區 3">
            <a:extLst>
              <a:ext uri="{FF2B5EF4-FFF2-40B4-BE49-F238E27FC236}">
                <a16:creationId xmlns:a16="http://schemas.microsoft.com/office/drawing/2014/main" id="{305F2708-4F20-D4E8-84AF-53FA4A585B8E}"/>
              </a:ext>
            </a:extLst>
          </p:cNvPr>
          <p:cNvSpPr>
            <a:spLocks noGrp="1"/>
          </p:cNvSpPr>
          <p:nvPr>
            <p:ph type="sldNum" sz="quarter" idx="12"/>
          </p:nvPr>
        </p:nvSpPr>
        <p:spPr>
          <a:xfrm>
            <a:off x="9347200" y="6381750"/>
            <a:ext cx="2844800" cy="476250"/>
          </a:xfrm>
        </p:spPr>
        <p:txBody>
          <a:bodyPr/>
          <a:lstStyle/>
          <a:p>
            <a:fld id="{A5700B3C-C64C-4571-A859-10CF07BFE63A}" type="slidenum">
              <a:rPr lang="en-US" altLang="zh-TW" smtClean="0"/>
              <a:pPr/>
              <a:t>28</a:t>
            </a:fld>
            <a:endParaRPr lang="en-US" altLang="zh-TW" dirty="0"/>
          </a:p>
        </p:txBody>
      </p:sp>
    </p:spTree>
    <p:extLst>
      <p:ext uri="{BB962C8B-B14F-4D97-AF65-F5344CB8AC3E}">
        <p14:creationId xmlns:p14="http://schemas.microsoft.com/office/powerpoint/2010/main" val="42595564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7492F11-F78E-AABF-7A3A-A460BB5D3C98}"/>
              </a:ext>
            </a:extLst>
          </p:cNvPr>
          <p:cNvSpPr>
            <a:spLocks noGrp="1"/>
          </p:cNvSpPr>
          <p:nvPr>
            <p:ph type="title"/>
          </p:nvPr>
        </p:nvSpPr>
        <p:spPr>
          <a:xfrm>
            <a:off x="1488018" y="119064"/>
            <a:ext cx="10079567" cy="1222375"/>
          </a:xfrm>
        </p:spPr>
        <p:txBody>
          <a:bodyPr/>
          <a:lstStyle/>
          <a:p>
            <a:r>
              <a:rPr lang="zh-TW" altLang="zh-TW" dirty="0"/>
              <a:t>構面五「</a:t>
            </a:r>
            <a:r>
              <a:rPr lang="en-US" altLang="zh-TW" dirty="0"/>
              <a:t>AI</a:t>
            </a:r>
            <a:r>
              <a:rPr lang="zh-TW" altLang="zh-TW" dirty="0"/>
              <a:t>與讀者資訊素養教育」</a:t>
            </a:r>
            <a:br>
              <a:rPr lang="en-US" altLang="zh-TW" dirty="0"/>
            </a:br>
            <a:r>
              <a:rPr lang="zh-TW" altLang="zh-TW" dirty="0"/>
              <a:t>重要程度分析</a:t>
            </a:r>
            <a:endParaRPr lang="zh-TW" altLang="en-US" dirty="0"/>
          </a:p>
        </p:txBody>
      </p:sp>
      <p:graphicFrame>
        <p:nvGraphicFramePr>
          <p:cNvPr id="5" name="內容版面配置區 4">
            <a:extLst>
              <a:ext uri="{FF2B5EF4-FFF2-40B4-BE49-F238E27FC236}">
                <a16:creationId xmlns:a16="http://schemas.microsoft.com/office/drawing/2014/main" id="{5159A0B3-912B-9734-8376-D68E9077D759}"/>
              </a:ext>
            </a:extLst>
          </p:cNvPr>
          <p:cNvGraphicFramePr>
            <a:graphicFrameLocks noGrp="1"/>
          </p:cNvGraphicFramePr>
          <p:nvPr>
            <p:ph idx="1"/>
            <p:extLst>
              <p:ext uri="{D42A27DB-BD31-4B8C-83A1-F6EECF244321}">
                <p14:modId xmlns:p14="http://schemas.microsoft.com/office/powerpoint/2010/main" val="2468040492"/>
              </p:ext>
            </p:extLst>
          </p:nvPr>
        </p:nvGraphicFramePr>
        <p:xfrm>
          <a:off x="1791389" y="1556792"/>
          <a:ext cx="9776196" cy="4749062"/>
        </p:xfrm>
        <a:graphic>
          <a:graphicData uri="http://schemas.openxmlformats.org/drawingml/2006/table">
            <a:tbl>
              <a:tblPr>
                <a:tableStyleId>{5C22544A-7EE6-4342-B048-85BDC9FD1C3A}</a:tableStyleId>
              </a:tblPr>
              <a:tblGrid>
                <a:gridCol w="7399932">
                  <a:extLst>
                    <a:ext uri="{9D8B030D-6E8A-4147-A177-3AD203B41FA5}">
                      <a16:colId xmlns:a16="http://schemas.microsoft.com/office/drawing/2014/main" val="4251177380"/>
                    </a:ext>
                  </a:extLst>
                </a:gridCol>
                <a:gridCol w="1188132">
                  <a:extLst>
                    <a:ext uri="{9D8B030D-6E8A-4147-A177-3AD203B41FA5}">
                      <a16:colId xmlns:a16="http://schemas.microsoft.com/office/drawing/2014/main" val="514122490"/>
                    </a:ext>
                  </a:extLst>
                </a:gridCol>
                <a:gridCol w="1188132">
                  <a:extLst>
                    <a:ext uri="{9D8B030D-6E8A-4147-A177-3AD203B41FA5}">
                      <a16:colId xmlns:a16="http://schemas.microsoft.com/office/drawing/2014/main" val="687475954"/>
                    </a:ext>
                  </a:extLst>
                </a:gridCol>
              </a:tblGrid>
              <a:tr h="359942">
                <a:tc>
                  <a:txBody>
                    <a:bodyPr/>
                    <a:lstStyle/>
                    <a:p>
                      <a:r>
                        <a:rPr lang="zh-TW" altLang="en-US" sz="1800" dirty="0">
                          <a:effectLst/>
                        </a:rPr>
                        <a:t>知能項目</a:t>
                      </a:r>
                      <a:r>
                        <a:rPr lang="en-US" sz="1800" dirty="0">
                          <a:effectLst/>
                        </a:rPr>
                        <a:t> </a:t>
                      </a:r>
                      <a:endParaRPr lang="zh-TW" sz="1800" dirty="0">
                        <a:effectLst/>
                        <a:latin typeface="Times New Roman" panose="02020603050405020304" pitchFamily="18" charset="0"/>
                        <a:ea typeface="微軟正黑體" panose="020B0604030504040204" pitchFamily="34" charset="-120"/>
                      </a:endParaRPr>
                    </a:p>
                  </a:txBody>
                  <a:tcPr marL="0" marR="0" marT="0" marB="0" anchor="ctr"/>
                </a:tc>
                <a:tc>
                  <a:txBody>
                    <a:bodyPr/>
                    <a:lstStyle/>
                    <a:p>
                      <a:r>
                        <a:rPr lang="zh-TW" sz="1800" dirty="0">
                          <a:effectLst/>
                        </a:rPr>
                        <a:t>平均值</a:t>
                      </a:r>
                      <a:endParaRPr lang="zh-TW" sz="1800" dirty="0">
                        <a:effectLst/>
                        <a:latin typeface="Times New Roman" panose="02020603050405020304" pitchFamily="18" charset="0"/>
                        <a:ea typeface="微軟正黑體" panose="020B0604030504040204" pitchFamily="34" charset="-120"/>
                      </a:endParaRPr>
                    </a:p>
                  </a:txBody>
                  <a:tcPr marL="0" marR="0" marT="0" marB="0" anchor="ctr"/>
                </a:tc>
                <a:tc>
                  <a:txBody>
                    <a:bodyPr/>
                    <a:lstStyle/>
                    <a:p>
                      <a:r>
                        <a:rPr lang="zh-TW" sz="1800" dirty="0">
                          <a:effectLst/>
                        </a:rPr>
                        <a:t>標準差</a:t>
                      </a:r>
                      <a:endParaRPr lang="zh-TW" sz="1800" dirty="0">
                        <a:effectLst/>
                        <a:latin typeface="Times New Roman" panose="02020603050405020304" pitchFamily="18" charset="0"/>
                        <a:ea typeface="微軟正黑體" panose="020B0604030504040204" pitchFamily="34" charset="-120"/>
                      </a:endParaRPr>
                    </a:p>
                  </a:txBody>
                  <a:tcPr marL="0" marR="0" marT="0" marB="0" anchor="ctr"/>
                </a:tc>
                <a:extLst>
                  <a:ext uri="{0D108BD9-81ED-4DB2-BD59-A6C34878D82A}">
                    <a16:rowId xmlns:a16="http://schemas.microsoft.com/office/drawing/2014/main" val="110221024"/>
                  </a:ext>
                </a:extLst>
              </a:tr>
              <a:tr h="548640">
                <a:tc>
                  <a:txBody>
                    <a:bodyPr/>
                    <a:lstStyle/>
                    <a:p>
                      <a:pPr marL="358775" indent="-358775"/>
                      <a:r>
                        <a:rPr lang="en-US" sz="1800" dirty="0">
                          <a:effectLst/>
                        </a:rPr>
                        <a:t>5.1 </a:t>
                      </a:r>
                      <a:r>
                        <a:rPr lang="zh-TW" sz="1800" dirty="0">
                          <a:effectLst/>
                        </a:rPr>
                        <a:t>能夠設計</a:t>
                      </a:r>
                      <a:r>
                        <a:rPr lang="en-US" sz="1800" dirty="0">
                          <a:effectLst/>
                        </a:rPr>
                        <a:t>AI</a:t>
                      </a:r>
                      <a:r>
                        <a:rPr lang="zh-TW" sz="1800" dirty="0">
                          <a:effectLst/>
                        </a:rPr>
                        <a:t>資訊素養課程，幫助讀者理解</a:t>
                      </a:r>
                      <a:r>
                        <a:rPr lang="en-US" sz="1800" dirty="0">
                          <a:effectLst/>
                        </a:rPr>
                        <a:t>AI</a:t>
                      </a:r>
                      <a:r>
                        <a:rPr lang="zh-TW" sz="1800" dirty="0">
                          <a:effectLst/>
                        </a:rPr>
                        <a:t>在資訊檢索與管理中的應用</a:t>
                      </a:r>
                      <a:endParaRPr lang="zh-TW" sz="1800" dirty="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5.78</a:t>
                      </a:r>
                      <a:endParaRPr lang="zh-TW" sz="1800" dirty="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1.314</a:t>
                      </a:r>
                      <a:endParaRPr lang="zh-TW" sz="1800" dirty="0">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3668050285"/>
                  </a:ext>
                </a:extLst>
              </a:tr>
              <a:tr h="548640">
                <a:tc>
                  <a:txBody>
                    <a:bodyPr/>
                    <a:lstStyle/>
                    <a:p>
                      <a:r>
                        <a:rPr lang="en-US" sz="1800">
                          <a:effectLst/>
                        </a:rPr>
                        <a:t>5.2 </a:t>
                      </a:r>
                      <a:r>
                        <a:rPr lang="zh-TW" sz="1800">
                          <a:effectLst/>
                        </a:rPr>
                        <a:t>能夠透過圖書館活動或培訓工作坊推廣</a:t>
                      </a:r>
                      <a:r>
                        <a:rPr lang="en-US" sz="1800">
                          <a:effectLst/>
                        </a:rPr>
                        <a:t>AI</a:t>
                      </a:r>
                      <a:r>
                        <a:rPr lang="zh-TW" sz="1800">
                          <a:effectLst/>
                        </a:rPr>
                        <a:t>資訊素養</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a:effectLst/>
                        </a:rPr>
                        <a:t>5.77</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a:effectLst/>
                        </a:rPr>
                        <a:t>1.291</a:t>
                      </a:r>
                      <a:endParaRPr lang="zh-TW" sz="1800">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4164364768"/>
                  </a:ext>
                </a:extLst>
              </a:tr>
              <a:tr h="548640">
                <a:tc>
                  <a:txBody>
                    <a:bodyPr/>
                    <a:lstStyle/>
                    <a:p>
                      <a:r>
                        <a:rPr lang="en-US" sz="1800" dirty="0">
                          <a:effectLst/>
                        </a:rPr>
                        <a:t>5.3 </a:t>
                      </a:r>
                      <a:r>
                        <a:rPr lang="zh-TW" sz="1800" dirty="0">
                          <a:effectLst/>
                        </a:rPr>
                        <a:t>具備指導讀者</a:t>
                      </a:r>
                      <a:r>
                        <a:rPr lang="en-US" sz="1800" dirty="0">
                          <a:effectLst/>
                        </a:rPr>
                        <a:t>AI</a:t>
                      </a:r>
                      <a:r>
                        <a:rPr lang="zh-TW" sz="1800" dirty="0">
                          <a:effectLst/>
                        </a:rPr>
                        <a:t>內容評估方法（如辨識</a:t>
                      </a:r>
                      <a:r>
                        <a:rPr lang="en-US" sz="1800" dirty="0">
                          <a:effectLst/>
                        </a:rPr>
                        <a:t>AI</a:t>
                      </a:r>
                      <a:r>
                        <a:rPr lang="zh-TW" sz="1800" dirty="0">
                          <a:effectLst/>
                        </a:rPr>
                        <a:t>生成內容的可靠性）的能力</a:t>
                      </a:r>
                      <a:endParaRPr lang="zh-TW" sz="1800" dirty="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a:effectLst/>
                        </a:rPr>
                        <a:t>5.86</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1.306</a:t>
                      </a:r>
                      <a:endParaRPr lang="zh-TW" sz="1800" dirty="0">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3398360743"/>
                  </a:ext>
                </a:extLst>
              </a:tr>
              <a:tr h="548640">
                <a:tc>
                  <a:txBody>
                    <a:bodyPr/>
                    <a:lstStyle/>
                    <a:p>
                      <a:r>
                        <a:rPr lang="en-US" sz="1800" dirty="0">
                          <a:effectLst/>
                        </a:rPr>
                        <a:t>5.4 </a:t>
                      </a:r>
                      <a:r>
                        <a:rPr lang="zh-TW" sz="1800" dirty="0">
                          <a:effectLst/>
                        </a:rPr>
                        <a:t>能夠指導讀者識別</a:t>
                      </a:r>
                      <a:r>
                        <a:rPr lang="en-US" sz="1800" dirty="0">
                          <a:effectLst/>
                        </a:rPr>
                        <a:t>AI</a:t>
                      </a:r>
                      <a:r>
                        <a:rPr lang="zh-TW" sz="1800" dirty="0">
                          <a:effectLst/>
                        </a:rPr>
                        <a:t>生成內容的潛在風險（如假訊息、</a:t>
                      </a:r>
                      <a:r>
                        <a:rPr lang="en-US" sz="1800" dirty="0">
                          <a:effectLst/>
                        </a:rPr>
                        <a:t>Deepfake</a:t>
                      </a:r>
                      <a:r>
                        <a:rPr lang="zh-TW" sz="1800" dirty="0">
                          <a:effectLst/>
                        </a:rPr>
                        <a:t>）</a:t>
                      </a:r>
                      <a:endParaRPr lang="zh-TW" sz="1800" dirty="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5.91</a:t>
                      </a:r>
                      <a:endParaRPr lang="zh-TW" sz="1800" dirty="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a:effectLst/>
                        </a:rPr>
                        <a:t>1.341</a:t>
                      </a:r>
                      <a:endParaRPr lang="zh-TW" sz="1800">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1062095225"/>
                  </a:ext>
                </a:extLst>
              </a:tr>
              <a:tr h="548640">
                <a:tc>
                  <a:txBody>
                    <a:bodyPr/>
                    <a:lstStyle/>
                    <a:p>
                      <a:r>
                        <a:rPr lang="en-US" sz="1800" dirty="0">
                          <a:effectLst/>
                        </a:rPr>
                        <a:t>5.5 </a:t>
                      </a:r>
                      <a:r>
                        <a:rPr lang="zh-TW" sz="1800" dirty="0">
                          <a:effectLst/>
                        </a:rPr>
                        <a:t>能夠指導讀者理解</a:t>
                      </a:r>
                      <a:r>
                        <a:rPr lang="en-US" sz="1800" dirty="0">
                          <a:effectLst/>
                        </a:rPr>
                        <a:t>AI</a:t>
                      </a:r>
                      <a:r>
                        <a:rPr lang="zh-TW" sz="1800" dirty="0">
                          <a:effectLst/>
                        </a:rPr>
                        <a:t>倫理的相關議題（如隱私、偏見與透明度問題）</a:t>
                      </a:r>
                      <a:endParaRPr lang="zh-TW" sz="1800" dirty="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5.84</a:t>
                      </a:r>
                      <a:endParaRPr lang="zh-TW" sz="1800" dirty="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1.350</a:t>
                      </a:r>
                      <a:endParaRPr lang="zh-TW" sz="1800" dirty="0">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3454074351"/>
                  </a:ext>
                </a:extLst>
              </a:tr>
              <a:tr h="548640">
                <a:tc>
                  <a:txBody>
                    <a:bodyPr/>
                    <a:lstStyle/>
                    <a:p>
                      <a:r>
                        <a:rPr lang="en-US" sz="1800">
                          <a:effectLst/>
                        </a:rPr>
                        <a:t>5.6 </a:t>
                      </a:r>
                      <a:r>
                        <a:rPr lang="zh-TW" sz="1800">
                          <a:effectLst/>
                        </a:rPr>
                        <a:t>掌握</a:t>
                      </a:r>
                      <a:r>
                        <a:rPr lang="en-US" sz="1800">
                          <a:effectLst/>
                        </a:rPr>
                        <a:t>AI</a:t>
                      </a:r>
                      <a:r>
                        <a:rPr lang="zh-TW" sz="1800">
                          <a:effectLst/>
                        </a:rPr>
                        <a:t>對學術研究與資訊行為影響的知識，並能夠有效傳授給讀者</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5.86</a:t>
                      </a:r>
                      <a:endParaRPr lang="zh-TW" sz="1800" dirty="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1.277</a:t>
                      </a:r>
                      <a:endParaRPr lang="zh-TW" sz="1800" dirty="0">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2541747642"/>
                  </a:ext>
                </a:extLst>
              </a:tr>
              <a:tr h="548640">
                <a:tc>
                  <a:txBody>
                    <a:bodyPr/>
                    <a:lstStyle/>
                    <a:p>
                      <a:pPr marL="358775" indent="-358775"/>
                      <a:r>
                        <a:rPr lang="en-US" sz="1800" dirty="0">
                          <a:solidFill>
                            <a:srgbClr val="FF0000"/>
                          </a:solidFill>
                          <a:effectLst/>
                        </a:rPr>
                        <a:t>5.7 </a:t>
                      </a:r>
                      <a:r>
                        <a:rPr lang="zh-TW" sz="1800" dirty="0">
                          <a:solidFill>
                            <a:srgbClr val="FF0000"/>
                          </a:solidFill>
                          <a:effectLst/>
                        </a:rPr>
                        <a:t>能夠指導讀者理解</a:t>
                      </a:r>
                      <a:r>
                        <a:rPr lang="en-US" sz="1800" dirty="0">
                          <a:solidFill>
                            <a:srgbClr val="FF0000"/>
                          </a:solidFill>
                          <a:effectLst/>
                        </a:rPr>
                        <a:t>AI</a:t>
                      </a:r>
                      <a:r>
                        <a:rPr lang="zh-TW" sz="1800" dirty="0">
                          <a:solidFill>
                            <a:srgbClr val="FF0000"/>
                          </a:solidFill>
                          <a:effectLst/>
                        </a:rPr>
                        <a:t>與學術誠信的相關議題（如</a:t>
                      </a:r>
                      <a:r>
                        <a:rPr lang="en-US" sz="1800" dirty="0">
                          <a:solidFill>
                            <a:srgbClr val="FF0000"/>
                          </a:solidFill>
                          <a:effectLst/>
                        </a:rPr>
                        <a:t>AI</a:t>
                      </a:r>
                      <a:r>
                        <a:rPr lang="zh-TW" sz="1800" dirty="0">
                          <a:solidFill>
                            <a:srgbClr val="FF0000"/>
                          </a:solidFill>
                          <a:effectLst/>
                        </a:rPr>
                        <a:t>生成內容在論文寫作中的使用規範、</a:t>
                      </a:r>
                      <a:r>
                        <a:rPr lang="en-US" sz="1800" dirty="0">
                          <a:solidFill>
                            <a:srgbClr val="FF0000"/>
                          </a:solidFill>
                          <a:effectLst/>
                        </a:rPr>
                        <a:t>AI</a:t>
                      </a:r>
                      <a:r>
                        <a:rPr lang="zh-TW" sz="1800" dirty="0">
                          <a:solidFill>
                            <a:srgbClr val="FF0000"/>
                          </a:solidFill>
                          <a:effectLst/>
                        </a:rPr>
                        <a:t>與抄襲檢測、</a:t>
                      </a:r>
                      <a:r>
                        <a:rPr lang="en-US" sz="1800" dirty="0">
                          <a:solidFill>
                            <a:srgbClr val="FF0000"/>
                          </a:solidFill>
                          <a:effectLst/>
                        </a:rPr>
                        <a:t>AI</a:t>
                      </a:r>
                      <a:r>
                        <a:rPr lang="zh-TW" sz="1800" dirty="0">
                          <a:solidFill>
                            <a:srgbClr val="FF0000"/>
                          </a:solidFill>
                          <a:effectLst/>
                        </a:rPr>
                        <a:t>與同儕審查）</a:t>
                      </a:r>
                      <a:endParaRPr lang="zh-TW" sz="1800" dirty="0">
                        <a:solidFill>
                          <a:srgbClr val="FF0000"/>
                        </a:solidFill>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solidFill>
                            <a:srgbClr val="FF0000"/>
                          </a:solidFill>
                          <a:effectLst/>
                        </a:rPr>
                        <a:t>5.96</a:t>
                      </a:r>
                      <a:endParaRPr lang="zh-TW" sz="1800" dirty="0">
                        <a:solidFill>
                          <a:srgbClr val="FF0000"/>
                        </a:solidFill>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solidFill>
                            <a:srgbClr val="FF0000"/>
                          </a:solidFill>
                          <a:effectLst/>
                        </a:rPr>
                        <a:t>1.262</a:t>
                      </a:r>
                      <a:endParaRPr lang="zh-TW" sz="1800" dirty="0">
                        <a:solidFill>
                          <a:srgbClr val="FF0000"/>
                        </a:solidFill>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1318095476"/>
                  </a:ext>
                </a:extLst>
              </a:tr>
              <a:tr h="548640">
                <a:tc>
                  <a:txBody>
                    <a:bodyPr/>
                    <a:lstStyle/>
                    <a:p>
                      <a:pPr marL="358775" indent="-358775"/>
                      <a:r>
                        <a:rPr lang="en-US" sz="1800" dirty="0">
                          <a:effectLst/>
                        </a:rPr>
                        <a:t>5.8 </a:t>
                      </a:r>
                      <a:r>
                        <a:rPr lang="zh-TW" sz="1800" dirty="0">
                          <a:effectLst/>
                        </a:rPr>
                        <a:t>能夠協助讀者依其學科領域需求，探索</a:t>
                      </a:r>
                      <a:r>
                        <a:rPr lang="en-US" sz="1800" dirty="0">
                          <a:effectLst/>
                        </a:rPr>
                        <a:t>AI</a:t>
                      </a:r>
                      <a:r>
                        <a:rPr lang="zh-TW" sz="1800" dirty="0">
                          <a:effectLst/>
                        </a:rPr>
                        <a:t>在該領域的應用趨勢與常見工具</a:t>
                      </a:r>
                      <a:endParaRPr lang="zh-TW" sz="1800" dirty="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a:effectLst/>
                        </a:rPr>
                        <a:t>5.77</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1.300</a:t>
                      </a:r>
                      <a:endParaRPr lang="zh-TW" sz="1800" dirty="0">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3561684370"/>
                  </a:ext>
                </a:extLst>
              </a:tr>
            </a:tbl>
          </a:graphicData>
        </a:graphic>
      </p:graphicFrame>
      <p:sp>
        <p:nvSpPr>
          <p:cNvPr id="4" name="投影片編號版面配置區 3">
            <a:extLst>
              <a:ext uri="{FF2B5EF4-FFF2-40B4-BE49-F238E27FC236}">
                <a16:creationId xmlns:a16="http://schemas.microsoft.com/office/drawing/2014/main" id="{AC809A2B-3A3C-4070-C00A-448DB5AA0FD9}"/>
              </a:ext>
            </a:extLst>
          </p:cNvPr>
          <p:cNvSpPr>
            <a:spLocks noGrp="1"/>
          </p:cNvSpPr>
          <p:nvPr>
            <p:ph type="sldNum" sz="quarter" idx="12"/>
          </p:nvPr>
        </p:nvSpPr>
        <p:spPr>
          <a:xfrm>
            <a:off x="9347200" y="6381750"/>
            <a:ext cx="2844800" cy="476250"/>
          </a:xfrm>
        </p:spPr>
        <p:txBody>
          <a:bodyPr/>
          <a:lstStyle/>
          <a:p>
            <a:fld id="{A5700B3C-C64C-4571-A859-10CF07BFE63A}" type="slidenum">
              <a:rPr lang="en-US" altLang="zh-TW" smtClean="0"/>
              <a:pPr/>
              <a:t>29</a:t>
            </a:fld>
            <a:endParaRPr lang="en-US" altLang="zh-TW" dirty="0"/>
          </a:p>
        </p:txBody>
      </p:sp>
    </p:spTree>
    <p:extLst>
      <p:ext uri="{BB962C8B-B14F-4D97-AF65-F5344CB8AC3E}">
        <p14:creationId xmlns:p14="http://schemas.microsoft.com/office/powerpoint/2010/main" val="21077183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a:extLst>
              <a:ext uri="{FF2B5EF4-FFF2-40B4-BE49-F238E27FC236}">
                <a16:creationId xmlns:a16="http://schemas.microsoft.com/office/drawing/2014/main" id="{A82B6C91-8CDC-CB95-ECAD-0C52819794CA}"/>
              </a:ext>
            </a:extLst>
          </p:cNvPr>
          <p:cNvSpPr>
            <a:spLocks noGrp="1"/>
          </p:cNvSpPr>
          <p:nvPr>
            <p:ph type="title"/>
          </p:nvPr>
        </p:nvSpPr>
        <p:spPr/>
        <p:txBody>
          <a:bodyPr/>
          <a:lstStyle/>
          <a:p>
            <a:r>
              <a:rPr lang="zh-TW" altLang="en-US" dirty="0"/>
              <a:t>素養與</a:t>
            </a:r>
            <a:r>
              <a:rPr lang="en-US" altLang="zh-TW" dirty="0"/>
              <a:t>AI</a:t>
            </a:r>
            <a:r>
              <a:rPr lang="zh-TW" altLang="en-US" dirty="0"/>
              <a:t>素養</a:t>
            </a:r>
          </a:p>
        </p:txBody>
      </p:sp>
      <p:sp>
        <p:nvSpPr>
          <p:cNvPr id="6" name="文字版面配置區 5">
            <a:extLst>
              <a:ext uri="{FF2B5EF4-FFF2-40B4-BE49-F238E27FC236}">
                <a16:creationId xmlns:a16="http://schemas.microsoft.com/office/drawing/2014/main" id="{1D7A0A09-6E73-4943-6898-9E544C09D243}"/>
              </a:ext>
            </a:extLst>
          </p:cNvPr>
          <p:cNvSpPr>
            <a:spLocks noGrp="1"/>
          </p:cNvSpPr>
          <p:nvPr>
            <p:ph type="body" idx="1"/>
          </p:nvPr>
        </p:nvSpPr>
        <p:spPr/>
        <p:txBody>
          <a:bodyPr/>
          <a:lstStyle/>
          <a:p>
            <a:endParaRPr lang="zh-TW" altLang="en-US"/>
          </a:p>
        </p:txBody>
      </p:sp>
      <p:sp>
        <p:nvSpPr>
          <p:cNvPr id="4" name="投影片編號版面配置區 3">
            <a:extLst>
              <a:ext uri="{FF2B5EF4-FFF2-40B4-BE49-F238E27FC236}">
                <a16:creationId xmlns:a16="http://schemas.microsoft.com/office/drawing/2014/main" id="{428C2EE4-9703-69CB-E44B-78CD4A03B6E1}"/>
              </a:ext>
            </a:extLst>
          </p:cNvPr>
          <p:cNvSpPr>
            <a:spLocks noGrp="1"/>
          </p:cNvSpPr>
          <p:nvPr>
            <p:ph type="sldNum" sz="quarter" idx="12"/>
          </p:nvPr>
        </p:nvSpPr>
        <p:spPr/>
        <p:txBody>
          <a:bodyPr/>
          <a:lstStyle/>
          <a:p>
            <a:pPr>
              <a:defRPr/>
            </a:pPr>
            <a:fld id="{A5700B3C-C64C-4571-A859-10CF07BFE63A}" type="slidenum">
              <a:rPr lang="en-US" altLang="zh-TW" smtClean="0"/>
              <a:pPr>
                <a:defRPr/>
              </a:pPr>
              <a:t>3</a:t>
            </a:fld>
            <a:endParaRPr lang="en-US" altLang="zh-TW" dirty="0"/>
          </a:p>
        </p:txBody>
      </p:sp>
    </p:spTree>
    <p:extLst>
      <p:ext uri="{BB962C8B-B14F-4D97-AF65-F5344CB8AC3E}">
        <p14:creationId xmlns:p14="http://schemas.microsoft.com/office/powerpoint/2010/main" val="26791725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1C4303D-F223-4776-DC06-5489FAA8A3DC}"/>
              </a:ext>
            </a:extLst>
          </p:cNvPr>
          <p:cNvSpPr>
            <a:spLocks noGrp="1"/>
          </p:cNvSpPr>
          <p:nvPr>
            <p:ph type="title"/>
          </p:nvPr>
        </p:nvSpPr>
        <p:spPr>
          <a:xfrm>
            <a:off x="1488018" y="119064"/>
            <a:ext cx="10079567" cy="1222375"/>
          </a:xfrm>
        </p:spPr>
        <p:txBody>
          <a:bodyPr/>
          <a:lstStyle/>
          <a:p>
            <a:r>
              <a:rPr lang="zh-TW" altLang="en-US" dirty="0"/>
              <a:t>構面六</a:t>
            </a:r>
            <a:r>
              <a:rPr lang="zh-TW" altLang="zh-TW" dirty="0"/>
              <a:t>「</a:t>
            </a:r>
            <a:r>
              <a:rPr lang="en-US" altLang="zh-TW" dirty="0"/>
              <a:t>AI</a:t>
            </a:r>
            <a:r>
              <a:rPr lang="zh-TW" altLang="zh-TW" dirty="0"/>
              <a:t>與資料管理」</a:t>
            </a:r>
            <a:br>
              <a:rPr lang="en-US" altLang="zh-TW" dirty="0"/>
            </a:br>
            <a:r>
              <a:rPr lang="zh-TW" altLang="zh-TW" dirty="0"/>
              <a:t>重要程度分析</a:t>
            </a:r>
            <a:endParaRPr lang="zh-TW" altLang="en-US" dirty="0"/>
          </a:p>
        </p:txBody>
      </p:sp>
      <p:graphicFrame>
        <p:nvGraphicFramePr>
          <p:cNvPr id="7" name="內容版面配置區 6">
            <a:extLst>
              <a:ext uri="{FF2B5EF4-FFF2-40B4-BE49-F238E27FC236}">
                <a16:creationId xmlns:a16="http://schemas.microsoft.com/office/drawing/2014/main" id="{050346D4-298F-FB24-8B6C-C031B504D2F4}"/>
              </a:ext>
            </a:extLst>
          </p:cNvPr>
          <p:cNvGraphicFramePr>
            <a:graphicFrameLocks noGrp="1"/>
          </p:cNvGraphicFramePr>
          <p:nvPr>
            <p:ph idx="1"/>
            <p:extLst>
              <p:ext uri="{D42A27DB-BD31-4B8C-83A1-F6EECF244321}">
                <p14:modId xmlns:p14="http://schemas.microsoft.com/office/powerpoint/2010/main" val="354450188"/>
              </p:ext>
            </p:extLst>
          </p:nvPr>
        </p:nvGraphicFramePr>
        <p:xfrm>
          <a:off x="1919536" y="1484784"/>
          <a:ext cx="9488164" cy="3790160"/>
        </p:xfrm>
        <a:graphic>
          <a:graphicData uri="http://schemas.openxmlformats.org/drawingml/2006/table">
            <a:tbl>
              <a:tblPr>
                <a:tableStyleId>{5C22544A-7EE6-4342-B048-85BDC9FD1C3A}</a:tableStyleId>
              </a:tblPr>
              <a:tblGrid>
                <a:gridCol w="6895876">
                  <a:extLst>
                    <a:ext uri="{9D8B030D-6E8A-4147-A177-3AD203B41FA5}">
                      <a16:colId xmlns:a16="http://schemas.microsoft.com/office/drawing/2014/main" val="3672668139"/>
                    </a:ext>
                  </a:extLst>
                </a:gridCol>
                <a:gridCol w="1296144">
                  <a:extLst>
                    <a:ext uri="{9D8B030D-6E8A-4147-A177-3AD203B41FA5}">
                      <a16:colId xmlns:a16="http://schemas.microsoft.com/office/drawing/2014/main" val="2121505674"/>
                    </a:ext>
                  </a:extLst>
                </a:gridCol>
                <a:gridCol w="1296144">
                  <a:extLst>
                    <a:ext uri="{9D8B030D-6E8A-4147-A177-3AD203B41FA5}">
                      <a16:colId xmlns:a16="http://schemas.microsoft.com/office/drawing/2014/main" val="2511834084"/>
                    </a:ext>
                  </a:extLst>
                </a:gridCol>
              </a:tblGrid>
              <a:tr h="432048">
                <a:tc>
                  <a:txBody>
                    <a:bodyPr/>
                    <a:lstStyle/>
                    <a:p>
                      <a:r>
                        <a:rPr lang="zh-TW" altLang="en-US" sz="1800" kern="1200" dirty="0">
                          <a:solidFill>
                            <a:schemeClr val="dk1"/>
                          </a:solidFill>
                          <a:effectLst/>
                          <a:latin typeface="+mn-lt"/>
                          <a:ea typeface="+mn-ea"/>
                          <a:cs typeface="+mn-cs"/>
                        </a:rPr>
                        <a:t>知能項目</a:t>
                      </a:r>
                      <a:r>
                        <a:rPr lang="en-US" sz="1800" kern="1200" dirty="0">
                          <a:solidFill>
                            <a:schemeClr val="dk1"/>
                          </a:solidFill>
                          <a:effectLst/>
                          <a:latin typeface="+mn-lt"/>
                          <a:ea typeface="+mn-ea"/>
                          <a:cs typeface="+mn-cs"/>
                        </a:rPr>
                        <a:t> </a:t>
                      </a:r>
                      <a:endParaRPr lang="zh-TW" altLang="en-US" sz="1800" kern="1200" dirty="0">
                        <a:solidFill>
                          <a:schemeClr val="dk1"/>
                        </a:solidFill>
                        <a:effectLst/>
                        <a:latin typeface="+mn-lt"/>
                        <a:ea typeface="+mn-ea"/>
                        <a:cs typeface="+mn-cs"/>
                      </a:endParaRPr>
                    </a:p>
                  </a:txBody>
                  <a:tcPr marL="0" marR="0" marT="0" marB="0" anchor="ctr"/>
                </a:tc>
                <a:tc>
                  <a:txBody>
                    <a:bodyPr/>
                    <a:lstStyle/>
                    <a:p>
                      <a:r>
                        <a:rPr lang="zh-TW" sz="1800" dirty="0">
                          <a:effectLst/>
                        </a:rPr>
                        <a:t>平均值</a:t>
                      </a:r>
                      <a:endParaRPr lang="zh-TW" sz="1800" dirty="0">
                        <a:effectLst/>
                        <a:latin typeface="Times New Roman" panose="02020603050405020304" pitchFamily="18" charset="0"/>
                        <a:ea typeface="微軟正黑體" panose="020B0604030504040204" pitchFamily="34" charset="-120"/>
                      </a:endParaRPr>
                    </a:p>
                  </a:txBody>
                  <a:tcPr marL="0" marR="0" marT="0" marB="0" anchor="ctr"/>
                </a:tc>
                <a:tc>
                  <a:txBody>
                    <a:bodyPr/>
                    <a:lstStyle/>
                    <a:p>
                      <a:r>
                        <a:rPr lang="zh-TW" sz="1800" dirty="0">
                          <a:effectLst/>
                        </a:rPr>
                        <a:t>標準差</a:t>
                      </a:r>
                      <a:endParaRPr lang="zh-TW" sz="1800" dirty="0">
                        <a:effectLst/>
                        <a:latin typeface="Times New Roman" panose="02020603050405020304" pitchFamily="18" charset="0"/>
                        <a:ea typeface="微軟正黑體" panose="020B0604030504040204" pitchFamily="34" charset="-120"/>
                      </a:endParaRPr>
                    </a:p>
                  </a:txBody>
                  <a:tcPr marL="0" marR="0" marT="0" marB="0" anchor="ctr"/>
                </a:tc>
                <a:extLst>
                  <a:ext uri="{0D108BD9-81ED-4DB2-BD59-A6C34878D82A}">
                    <a16:rowId xmlns:a16="http://schemas.microsoft.com/office/drawing/2014/main" val="4254169434"/>
                  </a:ext>
                </a:extLst>
              </a:tr>
              <a:tr h="839528">
                <a:tc>
                  <a:txBody>
                    <a:bodyPr/>
                    <a:lstStyle/>
                    <a:p>
                      <a:pPr marL="446088" indent="-446088"/>
                      <a:r>
                        <a:rPr lang="en-US" sz="1800" dirty="0">
                          <a:solidFill>
                            <a:srgbClr val="FF0000"/>
                          </a:solidFill>
                          <a:effectLst/>
                        </a:rPr>
                        <a:t>6.1 </a:t>
                      </a:r>
                      <a:r>
                        <a:rPr lang="zh-TW" sz="1800" dirty="0">
                          <a:solidFill>
                            <a:srgbClr val="FF0000"/>
                          </a:solidFill>
                          <a:effectLst/>
                        </a:rPr>
                        <a:t>能夠運用</a:t>
                      </a:r>
                      <a:r>
                        <a:rPr lang="en-US" sz="1800" dirty="0">
                          <a:solidFill>
                            <a:srgbClr val="FF0000"/>
                          </a:solidFill>
                          <a:effectLst/>
                        </a:rPr>
                        <a:t>AI</a:t>
                      </a:r>
                      <a:r>
                        <a:rPr lang="zh-TW" sz="1800" dirty="0">
                          <a:solidFill>
                            <a:srgbClr val="FF0000"/>
                          </a:solidFill>
                          <a:effectLst/>
                        </a:rPr>
                        <a:t>協助處理與分析大規模資料，如館藏紀錄、讀者使用行為、圖資系統日誌等資料的彙整與分析</a:t>
                      </a:r>
                      <a:endParaRPr lang="zh-TW" sz="1800" dirty="0">
                        <a:solidFill>
                          <a:srgbClr val="FF0000"/>
                        </a:solidFill>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solidFill>
                            <a:srgbClr val="FF0000"/>
                          </a:solidFill>
                          <a:effectLst/>
                        </a:rPr>
                        <a:t>5.70</a:t>
                      </a:r>
                      <a:endParaRPr lang="zh-TW" sz="1800" dirty="0">
                        <a:solidFill>
                          <a:srgbClr val="FF0000"/>
                        </a:solidFill>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solidFill>
                            <a:srgbClr val="FF0000"/>
                          </a:solidFill>
                          <a:effectLst/>
                        </a:rPr>
                        <a:t>1.336</a:t>
                      </a:r>
                      <a:endParaRPr lang="zh-TW" sz="1800" dirty="0">
                        <a:solidFill>
                          <a:srgbClr val="FF0000"/>
                        </a:solidFill>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4064848752"/>
                  </a:ext>
                </a:extLst>
              </a:tr>
              <a:tr h="839528">
                <a:tc>
                  <a:txBody>
                    <a:bodyPr/>
                    <a:lstStyle/>
                    <a:p>
                      <a:pPr marL="446088" indent="-446088"/>
                      <a:r>
                        <a:rPr lang="en-US" sz="1800" dirty="0">
                          <a:effectLst/>
                        </a:rPr>
                        <a:t>6.2 </a:t>
                      </a:r>
                      <a:r>
                        <a:rPr lang="zh-TW" sz="1800" dirty="0">
                          <a:effectLst/>
                        </a:rPr>
                        <a:t>瞭解</a:t>
                      </a:r>
                      <a:r>
                        <a:rPr lang="en-US" sz="1800" dirty="0">
                          <a:effectLst/>
                        </a:rPr>
                        <a:t>AI</a:t>
                      </a:r>
                      <a:r>
                        <a:rPr lang="zh-TW" sz="1800" dirty="0">
                          <a:effectLst/>
                        </a:rPr>
                        <a:t>在研究資料管理與開放科學中的應用方式，並能規劃圖書館相關服務</a:t>
                      </a:r>
                      <a:endParaRPr lang="zh-TW" sz="1800" dirty="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5.60</a:t>
                      </a:r>
                      <a:endParaRPr lang="zh-TW" sz="1800" dirty="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1.328</a:t>
                      </a:r>
                      <a:endParaRPr lang="zh-TW" sz="1800" dirty="0">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2518162819"/>
                  </a:ext>
                </a:extLst>
              </a:tr>
              <a:tr h="839528">
                <a:tc>
                  <a:txBody>
                    <a:bodyPr/>
                    <a:lstStyle/>
                    <a:p>
                      <a:pPr marL="446088" indent="-446088"/>
                      <a:r>
                        <a:rPr lang="en-US" sz="1800" dirty="0">
                          <a:effectLst/>
                        </a:rPr>
                        <a:t>6.3 </a:t>
                      </a:r>
                      <a:r>
                        <a:rPr lang="zh-TW" sz="1800" dirty="0">
                          <a:effectLst/>
                        </a:rPr>
                        <a:t>理解</a:t>
                      </a:r>
                      <a:r>
                        <a:rPr lang="en-US" sz="1800" dirty="0">
                          <a:effectLst/>
                        </a:rPr>
                        <a:t>AI</a:t>
                      </a:r>
                      <a:r>
                        <a:rPr lang="zh-TW" sz="1800" dirty="0">
                          <a:effectLst/>
                        </a:rPr>
                        <a:t>在數位人文與計算社會科學研究中的應用潛力，並能配合支援研究型服務</a:t>
                      </a:r>
                      <a:endParaRPr lang="zh-TW" sz="1800" dirty="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a:effectLst/>
                        </a:rPr>
                        <a:t>5.47</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1.380</a:t>
                      </a:r>
                      <a:endParaRPr lang="zh-TW" sz="1800" dirty="0">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4206630945"/>
                  </a:ext>
                </a:extLst>
              </a:tr>
              <a:tr h="839528">
                <a:tc>
                  <a:txBody>
                    <a:bodyPr/>
                    <a:lstStyle/>
                    <a:p>
                      <a:pPr marL="446088" indent="-446088"/>
                      <a:r>
                        <a:rPr lang="en-US" sz="1800" dirty="0">
                          <a:effectLst/>
                        </a:rPr>
                        <a:t>6.4 </a:t>
                      </a:r>
                      <a:r>
                        <a:rPr lang="zh-TW" sz="1800" dirty="0">
                          <a:effectLst/>
                        </a:rPr>
                        <a:t>具備運用</a:t>
                      </a:r>
                      <a:r>
                        <a:rPr lang="en-US" sz="1800" dirty="0">
                          <a:effectLst/>
                        </a:rPr>
                        <a:t>AI</a:t>
                      </a:r>
                      <a:r>
                        <a:rPr lang="zh-TW" sz="1800" dirty="0">
                          <a:effectLst/>
                        </a:rPr>
                        <a:t>強化圖書館資料管理過程中安全性與隱私保護的知識與能力</a:t>
                      </a:r>
                      <a:endParaRPr lang="zh-TW" sz="1800" dirty="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a:effectLst/>
                        </a:rPr>
                        <a:t>5.61</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1.362</a:t>
                      </a:r>
                      <a:endParaRPr lang="zh-TW" sz="1800" dirty="0">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3408837314"/>
                  </a:ext>
                </a:extLst>
              </a:tr>
            </a:tbl>
          </a:graphicData>
        </a:graphic>
      </p:graphicFrame>
      <p:sp>
        <p:nvSpPr>
          <p:cNvPr id="4" name="投影片編號版面配置區 3">
            <a:extLst>
              <a:ext uri="{FF2B5EF4-FFF2-40B4-BE49-F238E27FC236}">
                <a16:creationId xmlns:a16="http://schemas.microsoft.com/office/drawing/2014/main" id="{124CBF32-CDCD-D88C-9939-3F54EE107EEF}"/>
              </a:ext>
            </a:extLst>
          </p:cNvPr>
          <p:cNvSpPr>
            <a:spLocks noGrp="1"/>
          </p:cNvSpPr>
          <p:nvPr>
            <p:ph type="sldNum" sz="quarter" idx="12"/>
          </p:nvPr>
        </p:nvSpPr>
        <p:spPr>
          <a:xfrm>
            <a:off x="9347200" y="6381750"/>
            <a:ext cx="2844800" cy="476250"/>
          </a:xfrm>
        </p:spPr>
        <p:txBody>
          <a:bodyPr/>
          <a:lstStyle/>
          <a:p>
            <a:fld id="{A5700B3C-C64C-4571-A859-10CF07BFE63A}" type="slidenum">
              <a:rPr lang="en-US" altLang="zh-TW" smtClean="0"/>
              <a:pPr/>
              <a:t>30</a:t>
            </a:fld>
            <a:endParaRPr lang="en-US" altLang="zh-TW" dirty="0"/>
          </a:p>
        </p:txBody>
      </p:sp>
    </p:spTree>
    <p:extLst>
      <p:ext uri="{BB962C8B-B14F-4D97-AF65-F5344CB8AC3E}">
        <p14:creationId xmlns:p14="http://schemas.microsoft.com/office/powerpoint/2010/main" val="28515437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1133C6A-DD14-9D7C-E268-3CF244A53367}"/>
              </a:ext>
            </a:extLst>
          </p:cNvPr>
          <p:cNvSpPr>
            <a:spLocks noGrp="1"/>
          </p:cNvSpPr>
          <p:nvPr>
            <p:ph type="title"/>
          </p:nvPr>
        </p:nvSpPr>
        <p:spPr>
          <a:xfrm>
            <a:off x="1488018" y="119064"/>
            <a:ext cx="10079567" cy="1222375"/>
          </a:xfrm>
        </p:spPr>
        <p:txBody>
          <a:bodyPr/>
          <a:lstStyle/>
          <a:p>
            <a:r>
              <a:rPr lang="zh-TW" altLang="zh-TW" dirty="0"/>
              <a:t>構面七「</a:t>
            </a:r>
            <a:r>
              <a:rPr lang="en-US" altLang="zh-TW" dirty="0"/>
              <a:t>AI</a:t>
            </a:r>
            <a:r>
              <a:rPr lang="zh-TW" altLang="zh-TW" dirty="0"/>
              <a:t>與館藏管理」</a:t>
            </a:r>
            <a:br>
              <a:rPr lang="en-US" altLang="zh-TW" dirty="0"/>
            </a:br>
            <a:r>
              <a:rPr lang="zh-TW" altLang="zh-TW" dirty="0"/>
              <a:t>重要程度分析</a:t>
            </a:r>
            <a:endParaRPr lang="zh-TW" altLang="en-US" dirty="0"/>
          </a:p>
        </p:txBody>
      </p:sp>
      <p:graphicFrame>
        <p:nvGraphicFramePr>
          <p:cNvPr id="5" name="內容版面配置區 4">
            <a:extLst>
              <a:ext uri="{FF2B5EF4-FFF2-40B4-BE49-F238E27FC236}">
                <a16:creationId xmlns:a16="http://schemas.microsoft.com/office/drawing/2014/main" id="{8F4739D8-3E6D-3AD0-ECE1-60132C9CE5E9}"/>
              </a:ext>
            </a:extLst>
          </p:cNvPr>
          <p:cNvGraphicFramePr>
            <a:graphicFrameLocks noGrp="1"/>
          </p:cNvGraphicFramePr>
          <p:nvPr>
            <p:ph idx="1"/>
            <p:extLst>
              <p:ext uri="{D42A27DB-BD31-4B8C-83A1-F6EECF244321}">
                <p14:modId xmlns:p14="http://schemas.microsoft.com/office/powerpoint/2010/main" val="3957046011"/>
              </p:ext>
            </p:extLst>
          </p:nvPr>
        </p:nvGraphicFramePr>
        <p:xfrm>
          <a:off x="2063552" y="1844824"/>
          <a:ext cx="9390777" cy="3783188"/>
        </p:xfrm>
        <a:graphic>
          <a:graphicData uri="http://schemas.openxmlformats.org/drawingml/2006/table">
            <a:tbl>
              <a:tblPr>
                <a:tableStyleId>{5C22544A-7EE6-4342-B048-85BDC9FD1C3A}</a:tableStyleId>
              </a:tblPr>
              <a:tblGrid>
                <a:gridCol w="7086521">
                  <a:extLst>
                    <a:ext uri="{9D8B030D-6E8A-4147-A177-3AD203B41FA5}">
                      <a16:colId xmlns:a16="http://schemas.microsoft.com/office/drawing/2014/main" val="3802745040"/>
                    </a:ext>
                  </a:extLst>
                </a:gridCol>
                <a:gridCol w="1152128">
                  <a:extLst>
                    <a:ext uri="{9D8B030D-6E8A-4147-A177-3AD203B41FA5}">
                      <a16:colId xmlns:a16="http://schemas.microsoft.com/office/drawing/2014/main" val="3613585778"/>
                    </a:ext>
                  </a:extLst>
                </a:gridCol>
                <a:gridCol w="1152128">
                  <a:extLst>
                    <a:ext uri="{9D8B030D-6E8A-4147-A177-3AD203B41FA5}">
                      <a16:colId xmlns:a16="http://schemas.microsoft.com/office/drawing/2014/main" val="2450093899"/>
                    </a:ext>
                  </a:extLst>
                </a:gridCol>
              </a:tblGrid>
              <a:tr h="432048">
                <a:tc>
                  <a:txBody>
                    <a:bodyPr/>
                    <a:lstStyle/>
                    <a:p>
                      <a:r>
                        <a:rPr lang="zh-TW" altLang="en-US" sz="1800" dirty="0">
                          <a:effectLst/>
                        </a:rPr>
                        <a:t>知能項目</a:t>
                      </a:r>
                      <a:r>
                        <a:rPr lang="en-US" sz="1800" dirty="0">
                          <a:effectLst/>
                        </a:rPr>
                        <a:t> </a:t>
                      </a:r>
                      <a:endParaRPr lang="zh-TW" sz="1800" dirty="0">
                        <a:effectLst/>
                        <a:latin typeface="Times New Roman" panose="02020603050405020304" pitchFamily="18" charset="0"/>
                        <a:ea typeface="微軟正黑體" panose="020B0604030504040204" pitchFamily="34" charset="-120"/>
                      </a:endParaRPr>
                    </a:p>
                  </a:txBody>
                  <a:tcPr marL="0" marR="0" marT="0" marB="0" anchor="ctr"/>
                </a:tc>
                <a:tc>
                  <a:txBody>
                    <a:bodyPr/>
                    <a:lstStyle/>
                    <a:p>
                      <a:r>
                        <a:rPr lang="zh-TW" sz="1800" dirty="0">
                          <a:effectLst/>
                        </a:rPr>
                        <a:t>平均值</a:t>
                      </a:r>
                      <a:endParaRPr lang="zh-TW" sz="1800" dirty="0">
                        <a:effectLst/>
                        <a:latin typeface="Times New Roman" panose="02020603050405020304" pitchFamily="18" charset="0"/>
                        <a:ea typeface="微軟正黑體" panose="020B0604030504040204" pitchFamily="34" charset="-120"/>
                      </a:endParaRPr>
                    </a:p>
                  </a:txBody>
                  <a:tcPr marL="0" marR="0" marT="0" marB="0" anchor="ctr"/>
                </a:tc>
                <a:tc>
                  <a:txBody>
                    <a:bodyPr/>
                    <a:lstStyle/>
                    <a:p>
                      <a:r>
                        <a:rPr lang="zh-TW" sz="1800" dirty="0">
                          <a:effectLst/>
                        </a:rPr>
                        <a:t>標準差</a:t>
                      </a:r>
                      <a:endParaRPr lang="zh-TW" sz="1800" dirty="0">
                        <a:effectLst/>
                        <a:latin typeface="Times New Roman" panose="02020603050405020304" pitchFamily="18" charset="0"/>
                        <a:ea typeface="微軟正黑體" panose="020B0604030504040204" pitchFamily="34" charset="-120"/>
                      </a:endParaRPr>
                    </a:p>
                  </a:txBody>
                  <a:tcPr marL="0" marR="0" marT="0" marB="0" anchor="ctr"/>
                </a:tc>
                <a:extLst>
                  <a:ext uri="{0D108BD9-81ED-4DB2-BD59-A6C34878D82A}">
                    <a16:rowId xmlns:a16="http://schemas.microsoft.com/office/drawing/2014/main" val="124414465"/>
                  </a:ext>
                </a:extLst>
              </a:tr>
              <a:tr h="670228">
                <a:tc>
                  <a:txBody>
                    <a:bodyPr/>
                    <a:lstStyle/>
                    <a:p>
                      <a:pPr marL="358775" indent="-358775"/>
                      <a:r>
                        <a:rPr lang="en-US" sz="1800" dirty="0">
                          <a:solidFill>
                            <a:srgbClr val="FF0000"/>
                          </a:solidFill>
                          <a:effectLst/>
                        </a:rPr>
                        <a:t>7.1 </a:t>
                      </a:r>
                      <a:r>
                        <a:rPr lang="zh-TW" sz="1800" dirty="0">
                          <a:solidFill>
                            <a:srgbClr val="FF0000"/>
                          </a:solidFill>
                          <a:effectLst/>
                        </a:rPr>
                        <a:t>能夠運用</a:t>
                      </a:r>
                      <a:r>
                        <a:rPr lang="en-US" sz="1800" dirty="0">
                          <a:solidFill>
                            <a:srgbClr val="FF0000"/>
                          </a:solidFill>
                          <a:effectLst/>
                        </a:rPr>
                        <a:t>AI</a:t>
                      </a:r>
                      <a:r>
                        <a:rPr lang="zh-TW" sz="1800" dirty="0">
                          <a:solidFill>
                            <a:srgbClr val="FF0000"/>
                          </a:solidFill>
                          <a:effectLst/>
                        </a:rPr>
                        <a:t>分析館藏使用趨勢（如推薦書單、選書輔助、熱門借閱分析），以優化館藏發展政策與資源配置</a:t>
                      </a:r>
                      <a:endParaRPr lang="zh-TW" sz="1800" dirty="0">
                        <a:solidFill>
                          <a:srgbClr val="FF0000"/>
                        </a:solidFill>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solidFill>
                            <a:srgbClr val="FF0000"/>
                          </a:solidFill>
                          <a:effectLst/>
                        </a:rPr>
                        <a:t>5.80</a:t>
                      </a:r>
                      <a:endParaRPr lang="zh-TW" sz="1800" dirty="0">
                        <a:solidFill>
                          <a:srgbClr val="FF0000"/>
                        </a:solidFill>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solidFill>
                            <a:srgbClr val="FF0000"/>
                          </a:solidFill>
                          <a:effectLst/>
                        </a:rPr>
                        <a:t>1.332</a:t>
                      </a:r>
                      <a:endParaRPr lang="zh-TW" sz="1800" dirty="0">
                        <a:solidFill>
                          <a:srgbClr val="FF0000"/>
                        </a:solidFill>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493350984"/>
                  </a:ext>
                </a:extLst>
              </a:tr>
              <a:tr h="670228">
                <a:tc>
                  <a:txBody>
                    <a:bodyPr/>
                    <a:lstStyle/>
                    <a:p>
                      <a:pPr marL="358775" indent="-358775"/>
                      <a:r>
                        <a:rPr lang="en-US" sz="1800" dirty="0">
                          <a:effectLst/>
                        </a:rPr>
                        <a:t>7.2 </a:t>
                      </a:r>
                      <a:r>
                        <a:rPr lang="zh-TW" sz="1800" dirty="0">
                          <a:effectLst/>
                        </a:rPr>
                        <a:t>理解</a:t>
                      </a:r>
                      <a:r>
                        <a:rPr lang="en-US" sz="1800" dirty="0">
                          <a:effectLst/>
                        </a:rPr>
                        <a:t>AI</a:t>
                      </a:r>
                      <a:r>
                        <a:rPr lang="zh-TW" sz="1800" dirty="0">
                          <a:effectLst/>
                        </a:rPr>
                        <a:t>應用於館藏數位化與數位保存的可能性，並能規劃其在圖書館的實務應用</a:t>
                      </a:r>
                      <a:endParaRPr lang="zh-TW" sz="1800" dirty="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5.64</a:t>
                      </a:r>
                      <a:endParaRPr lang="zh-TW" sz="1800" dirty="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1.349</a:t>
                      </a:r>
                      <a:endParaRPr lang="zh-TW" sz="1800" dirty="0">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2687139513"/>
                  </a:ext>
                </a:extLst>
              </a:tr>
              <a:tr h="670228">
                <a:tc>
                  <a:txBody>
                    <a:bodyPr/>
                    <a:lstStyle/>
                    <a:p>
                      <a:r>
                        <a:rPr lang="en-US" sz="1800">
                          <a:effectLst/>
                        </a:rPr>
                        <a:t>7.3 </a:t>
                      </a:r>
                      <a:r>
                        <a:rPr lang="zh-TW" sz="1800">
                          <a:effectLst/>
                        </a:rPr>
                        <a:t>具備應用</a:t>
                      </a:r>
                      <a:r>
                        <a:rPr lang="en-US" sz="1800">
                          <a:effectLst/>
                        </a:rPr>
                        <a:t>AI</a:t>
                      </a:r>
                      <a:r>
                        <a:rPr lang="zh-TW" sz="1800">
                          <a:effectLst/>
                        </a:rPr>
                        <a:t>輔助館藏編目與產生詮釋資料的能力</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a:effectLst/>
                        </a:rPr>
                        <a:t>5.72</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1.399</a:t>
                      </a:r>
                      <a:endParaRPr lang="zh-TW" sz="1800" dirty="0">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3758304681"/>
                  </a:ext>
                </a:extLst>
              </a:tr>
              <a:tr h="670228">
                <a:tc>
                  <a:txBody>
                    <a:bodyPr/>
                    <a:lstStyle/>
                    <a:p>
                      <a:pPr marL="358775" indent="-358775"/>
                      <a:r>
                        <a:rPr lang="en-US" sz="1800" dirty="0">
                          <a:effectLst/>
                        </a:rPr>
                        <a:t>7.4 </a:t>
                      </a:r>
                      <a:r>
                        <a:rPr lang="zh-TW" sz="1800" dirty="0">
                          <a:effectLst/>
                        </a:rPr>
                        <a:t>能夠運用</a:t>
                      </a:r>
                      <a:r>
                        <a:rPr lang="en-US" sz="1800" dirty="0">
                          <a:effectLst/>
                        </a:rPr>
                        <a:t>AI</a:t>
                      </a:r>
                      <a:r>
                        <a:rPr lang="zh-TW" sz="1800" dirty="0">
                          <a:effectLst/>
                        </a:rPr>
                        <a:t>支援特藏、歷史文獻與文化遺產的保存與應用，強調文化脈絡與敘事再造</a:t>
                      </a:r>
                      <a:endParaRPr lang="zh-TW" sz="1800" dirty="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a:effectLst/>
                        </a:rPr>
                        <a:t>5.51</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1.430</a:t>
                      </a:r>
                      <a:endParaRPr lang="zh-TW" sz="1800" dirty="0">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3974008562"/>
                  </a:ext>
                </a:extLst>
              </a:tr>
              <a:tr h="670228">
                <a:tc>
                  <a:txBody>
                    <a:bodyPr/>
                    <a:lstStyle/>
                    <a:p>
                      <a:pPr marL="358775" indent="-358775"/>
                      <a:r>
                        <a:rPr lang="en-US" sz="1800" dirty="0">
                          <a:effectLst/>
                        </a:rPr>
                        <a:t>7.5 </a:t>
                      </a:r>
                      <a:r>
                        <a:rPr lang="zh-TW" sz="1800" dirty="0">
                          <a:effectLst/>
                        </a:rPr>
                        <a:t>能夠應用</a:t>
                      </a:r>
                      <a:r>
                        <a:rPr lang="en-US" sz="1800" dirty="0">
                          <a:effectLst/>
                        </a:rPr>
                        <a:t>AI</a:t>
                      </a:r>
                      <a:r>
                        <a:rPr lang="zh-TW" sz="1800" dirty="0">
                          <a:effectLst/>
                        </a:rPr>
                        <a:t>分析館藏資源的成本效益與經費運用，作為資源投資與預算分配的決策依據</a:t>
                      </a:r>
                      <a:endParaRPr lang="zh-TW" sz="1800" dirty="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a:effectLst/>
                        </a:rPr>
                        <a:t>5.61</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1.463</a:t>
                      </a:r>
                      <a:endParaRPr lang="zh-TW" sz="1800" dirty="0">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3052248594"/>
                  </a:ext>
                </a:extLst>
              </a:tr>
            </a:tbl>
          </a:graphicData>
        </a:graphic>
      </p:graphicFrame>
      <p:sp>
        <p:nvSpPr>
          <p:cNvPr id="4" name="投影片編號版面配置區 3">
            <a:extLst>
              <a:ext uri="{FF2B5EF4-FFF2-40B4-BE49-F238E27FC236}">
                <a16:creationId xmlns:a16="http://schemas.microsoft.com/office/drawing/2014/main" id="{4288EEEC-1F93-6C04-D449-A7EBC6EC57CB}"/>
              </a:ext>
            </a:extLst>
          </p:cNvPr>
          <p:cNvSpPr>
            <a:spLocks noGrp="1"/>
          </p:cNvSpPr>
          <p:nvPr>
            <p:ph type="sldNum" sz="quarter" idx="12"/>
          </p:nvPr>
        </p:nvSpPr>
        <p:spPr>
          <a:xfrm>
            <a:off x="9347200" y="6381750"/>
            <a:ext cx="2844800" cy="476250"/>
          </a:xfrm>
        </p:spPr>
        <p:txBody>
          <a:bodyPr/>
          <a:lstStyle/>
          <a:p>
            <a:fld id="{A5700B3C-C64C-4571-A859-10CF07BFE63A}" type="slidenum">
              <a:rPr lang="en-US" altLang="zh-TW" smtClean="0"/>
              <a:pPr/>
              <a:t>31</a:t>
            </a:fld>
            <a:endParaRPr lang="en-US" altLang="zh-TW" dirty="0"/>
          </a:p>
        </p:txBody>
      </p:sp>
    </p:spTree>
    <p:extLst>
      <p:ext uri="{BB962C8B-B14F-4D97-AF65-F5344CB8AC3E}">
        <p14:creationId xmlns:p14="http://schemas.microsoft.com/office/powerpoint/2010/main" val="18713890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132DEB0-2FFF-1659-1A53-CBCE98F690C9}"/>
              </a:ext>
            </a:extLst>
          </p:cNvPr>
          <p:cNvSpPr>
            <a:spLocks noGrp="1"/>
          </p:cNvSpPr>
          <p:nvPr>
            <p:ph type="title"/>
          </p:nvPr>
        </p:nvSpPr>
        <p:spPr>
          <a:xfrm>
            <a:off x="1488018" y="119064"/>
            <a:ext cx="10079567" cy="1222375"/>
          </a:xfrm>
        </p:spPr>
        <p:txBody>
          <a:bodyPr/>
          <a:lstStyle/>
          <a:p>
            <a:r>
              <a:rPr lang="zh-TW" altLang="zh-TW" dirty="0"/>
              <a:t>構面八「</a:t>
            </a:r>
            <a:r>
              <a:rPr lang="en-US" altLang="zh-TW" dirty="0"/>
              <a:t>AI</a:t>
            </a:r>
            <a:r>
              <a:rPr lang="zh-TW" altLang="zh-TW" dirty="0"/>
              <a:t>專案管理與協作」</a:t>
            </a:r>
            <a:br>
              <a:rPr lang="en-US" altLang="zh-TW" dirty="0"/>
            </a:br>
            <a:r>
              <a:rPr lang="zh-TW" altLang="zh-TW" dirty="0"/>
              <a:t>重要程度分析</a:t>
            </a:r>
            <a:endParaRPr lang="zh-TW" altLang="en-US" dirty="0"/>
          </a:p>
        </p:txBody>
      </p:sp>
      <p:graphicFrame>
        <p:nvGraphicFramePr>
          <p:cNvPr id="5" name="內容版面配置區 4">
            <a:extLst>
              <a:ext uri="{FF2B5EF4-FFF2-40B4-BE49-F238E27FC236}">
                <a16:creationId xmlns:a16="http://schemas.microsoft.com/office/drawing/2014/main" id="{16C01D58-755E-024D-2D2D-DDA908434820}"/>
              </a:ext>
            </a:extLst>
          </p:cNvPr>
          <p:cNvGraphicFramePr>
            <a:graphicFrameLocks noGrp="1"/>
          </p:cNvGraphicFramePr>
          <p:nvPr>
            <p:ph idx="1"/>
            <p:extLst>
              <p:ext uri="{D42A27DB-BD31-4B8C-83A1-F6EECF244321}">
                <p14:modId xmlns:p14="http://schemas.microsoft.com/office/powerpoint/2010/main" val="1567272730"/>
              </p:ext>
            </p:extLst>
          </p:nvPr>
        </p:nvGraphicFramePr>
        <p:xfrm>
          <a:off x="1919536" y="1772816"/>
          <a:ext cx="9488164" cy="3960262"/>
        </p:xfrm>
        <a:graphic>
          <a:graphicData uri="http://schemas.openxmlformats.org/drawingml/2006/table">
            <a:tbl>
              <a:tblPr>
                <a:tableStyleId>{5C22544A-7EE6-4342-B048-85BDC9FD1C3A}</a:tableStyleId>
              </a:tblPr>
              <a:tblGrid>
                <a:gridCol w="6895876">
                  <a:extLst>
                    <a:ext uri="{9D8B030D-6E8A-4147-A177-3AD203B41FA5}">
                      <a16:colId xmlns:a16="http://schemas.microsoft.com/office/drawing/2014/main" val="742565102"/>
                    </a:ext>
                  </a:extLst>
                </a:gridCol>
                <a:gridCol w="1296144">
                  <a:extLst>
                    <a:ext uri="{9D8B030D-6E8A-4147-A177-3AD203B41FA5}">
                      <a16:colId xmlns:a16="http://schemas.microsoft.com/office/drawing/2014/main" val="3079882500"/>
                    </a:ext>
                  </a:extLst>
                </a:gridCol>
                <a:gridCol w="1296144">
                  <a:extLst>
                    <a:ext uri="{9D8B030D-6E8A-4147-A177-3AD203B41FA5}">
                      <a16:colId xmlns:a16="http://schemas.microsoft.com/office/drawing/2014/main" val="2012531521"/>
                    </a:ext>
                  </a:extLst>
                </a:gridCol>
              </a:tblGrid>
              <a:tr h="359942">
                <a:tc>
                  <a:txBody>
                    <a:bodyPr/>
                    <a:lstStyle/>
                    <a:p>
                      <a:r>
                        <a:rPr lang="zh-TW" altLang="en-US" sz="1800" dirty="0">
                          <a:effectLst/>
                        </a:rPr>
                        <a:t>知能項目</a:t>
                      </a:r>
                      <a:r>
                        <a:rPr lang="en-US" sz="1800" dirty="0">
                          <a:effectLst/>
                        </a:rPr>
                        <a:t> </a:t>
                      </a:r>
                      <a:endParaRPr lang="zh-TW" sz="1800" dirty="0">
                        <a:effectLst/>
                        <a:latin typeface="Times New Roman" panose="02020603050405020304" pitchFamily="18" charset="0"/>
                        <a:ea typeface="微軟正黑體" panose="020B0604030504040204" pitchFamily="34" charset="-120"/>
                      </a:endParaRPr>
                    </a:p>
                  </a:txBody>
                  <a:tcPr marL="0" marR="0" marT="0" marB="0" anchor="ctr"/>
                </a:tc>
                <a:tc>
                  <a:txBody>
                    <a:bodyPr/>
                    <a:lstStyle/>
                    <a:p>
                      <a:r>
                        <a:rPr lang="zh-TW" sz="1800" dirty="0">
                          <a:effectLst/>
                        </a:rPr>
                        <a:t>平均值</a:t>
                      </a:r>
                      <a:endParaRPr lang="zh-TW" sz="1800" dirty="0">
                        <a:effectLst/>
                        <a:latin typeface="Times New Roman" panose="02020603050405020304" pitchFamily="18" charset="0"/>
                        <a:ea typeface="微軟正黑體" panose="020B0604030504040204" pitchFamily="34" charset="-120"/>
                      </a:endParaRPr>
                    </a:p>
                  </a:txBody>
                  <a:tcPr marL="0" marR="0" marT="0" marB="0" anchor="ctr"/>
                </a:tc>
                <a:tc>
                  <a:txBody>
                    <a:bodyPr/>
                    <a:lstStyle/>
                    <a:p>
                      <a:r>
                        <a:rPr lang="zh-TW" sz="1800" dirty="0">
                          <a:effectLst/>
                        </a:rPr>
                        <a:t>標準差</a:t>
                      </a:r>
                      <a:endParaRPr lang="zh-TW" sz="1800" dirty="0">
                        <a:effectLst/>
                        <a:latin typeface="Times New Roman" panose="02020603050405020304" pitchFamily="18" charset="0"/>
                        <a:ea typeface="微軟正黑體" panose="020B0604030504040204" pitchFamily="34" charset="-120"/>
                      </a:endParaRPr>
                    </a:p>
                  </a:txBody>
                  <a:tcPr marL="0" marR="0" marT="0" marB="0" anchor="ctr"/>
                </a:tc>
                <a:extLst>
                  <a:ext uri="{0D108BD9-81ED-4DB2-BD59-A6C34878D82A}">
                    <a16:rowId xmlns:a16="http://schemas.microsoft.com/office/drawing/2014/main" val="1711651731"/>
                  </a:ext>
                </a:extLst>
              </a:tr>
              <a:tr h="720064">
                <a:tc>
                  <a:txBody>
                    <a:bodyPr/>
                    <a:lstStyle/>
                    <a:p>
                      <a:pPr marL="358775" indent="-358775"/>
                      <a:r>
                        <a:rPr lang="en-US" sz="1800" dirty="0">
                          <a:effectLst/>
                        </a:rPr>
                        <a:t>8.1 </a:t>
                      </a:r>
                      <a:r>
                        <a:rPr lang="zh-TW" sz="1800" dirty="0">
                          <a:effectLst/>
                        </a:rPr>
                        <a:t>具備規劃與管理圖書館</a:t>
                      </a:r>
                      <a:r>
                        <a:rPr lang="en-US" sz="1800" dirty="0">
                          <a:effectLst/>
                        </a:rPr>
                        <a:t>AI</a:t>
                      </a:r>
                      <a:r>
                        <a:rPr lang="zh-TW" sz="1800" dirty="0">
                          <a:effectLst/>
                        </a:rPr>
                        <a:t>相關專案的基本能力，能協助推動</a:t>
                      </a:r>
                      <a:r>
                        <a:rPr lang="en-US" sz="1800" dirty="0">
                          <a:effectLst/>
                        </a:rPr>
                        <a:t>AI</a:t>
                      </a:r>
                      <a:r>
                        <a:rPr lang="zh-TW" sz="1800" dirty="0">
                          <a:effectLst/>
                        </a:rPr>
                        <a:t>導入與服務落實</a:t>
                      </a:r>
                      <a:endParaRPr lang="zh-TW" sz="1800" dirty="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5.47</a:t>
                      </a:r>
                      <a:endParaRPr lang="zh-TW" sz="1800" dirty="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1.468</a:t>
                      </a:r>
                      <a:endParaRPr lang="zh-TW" sz="1800" dirty="0">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2080085697"/>
                  </a:ext>
                </a:extLst>
              </a:tr>
              <a:tr h="720064">
                <a:tc>
                  <a:txBody>
                    <a:bodyPr/>
                    <a:lstStyle/>
                    <a:p>
                      <a:pPr marL="358775" indent="-358775"/>
                      <a:r>
                        <a:rPr lang="en-US" sz="1800" dirty="0">
                          <a:effectLst/>
                        </a:rPr>
                        <a:t>8.2 </a:t>
                      </a:r>
                      <a:r>
                        <a:rPr lang="zh-TW" sz="1800" dirty="0">
                          <a:effectLst/>
                        </a:rPr>
                        <a:t>能夠與資訊部門、教師、研究人員、技術夥伴協作，推動</a:t>
                      </a:r>
                      <a:r>
                        <a:rPr lang="en-US" sz="1800" dirty="0">
                          <a:effectLst/>
                        </a:rPr>
                        <a:t>AI</a:t>
                      </a:r>
                      <a:r>
                        <a:rPr lang="zh-TW" sz="1800" dirty="0">
                          <a:effectLst/>
                        </a:rPr>
                        <a:t>研究與應用</a:t>
                      </a:r>
                      <a:endParaRPr lang="zh-TW" sz="1800" dirty="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5.49</a:t>
                      </a:r>
                      <a:endParaRPr lang="zh-TW" sz="1800" dirty="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1.505</a:t>
                      </a:r>
                      <a:endParaRPr lang="zh-TW" sz="1800" dirty="0">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206072962"/>
                  </a:ext>
                </a:extLst>
              </a:tr>
              <a:tr h="720064">
                <a:tc>
                  <a:txBody>
                    <a:bodyPr/>
                    <a:lstStyle/>
                    <a:p>
                      <a:pPr marL="358775" indent="-358775"/>
                      <a:r>
                        <a:rPr lang="en-US" sz="1800" dirty="0">
                          <a:effectLst/>
                        </a:rPr>
                        <a:t>8.3 </a:t>
                      </a:r>
                      <a:r>
                        <a:rPr lang="zh-TW" sz="1800" dirty="0">
                          <a:effectLst/>
                        </a:rPr>
                        <a:t>能夠參與</a:t>
                      </a:r>
                      <a:r>
                        <a:rPr lang="en-US" sz="1800" dirty="0">
                          <a:effectLst/>
                        </a:rPr>
                        <a:t>AI</a:t>
                      </a:r>
                      <a:r>
                        <a:rPr lang="zh-TW" sz="1800" dirty="0">
                          <a:effectLst/>
                        </a:rPr>
                        <a:t>支援學術社群與資料科學家之活動，並提供必要的支援與協助</a:t>
                      </a:r>
                      <a:endParaRPr lang="zh-TW" sz="1800" dirty="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5.51</a:t>
                      </a:r>
                      <a:endParaRPr lang="zh-TW" sz="1800" dirty="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1.433</a:t>
                      </a:r>
                      <a:endParaRPr lang="zh-TW" sz="1800" dirty="0">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3971327617"/>
                  </a:ext>
                </a:extLst>
              </a:tr>
              <a:tr h="720064">
                <a:tc>
                  <a:txBody>
                    <a:bodyPr/>
                    <a:lstStyle/>
                    <a:p>
                      <a:pPr marL="358775" indent="-358775"/>
                      <a:r>
                        <a:rPr lang="en-US" sz="1800" dirty="0">
                          <a:solidFill>
                            <a:srgbClr val="FF0000"/>
                          </a:solidFill>
                          <a:effectLst/>
                        </a:rPr>
                        <a:t>8.4 </a:t>
                      </a:r>
                      <a:r>
                        <a:rPr lang="zh-TW" sz="1800" dirty="0">
                          <a:solidFill>
                            <a:srgbClr val="FF0000"/>
                          </a:solidFill>
                          <a:effectLst/>
                        </a:rPr>
                        <a:t>能夠參與</a:t>
                      </a:r>
                      <a:r>
                        <a:rPr lang="en-US" sz="1800" dirty="0">
                          <a:solidFill>
                            <a:srgbClr val="FF0000"/>
                          </a:solidFill>
                          <a:effectLst/>
                        </a:rPr>
                        <a:t>AI</a:t>
                      </a:r>
                      <a:r>
                        <a:rPr lang="zh-TW" sz="1800" dirty="0">
                          <a:solidFill>
                            <a:srgbClr val="FF0000"/>
                          </a:solidFill>
                          <a:effectLst/>
                        </a:rPr>
                        <a:t>產品的使用性與功能性評估，協助判斷是否符合圖書館服務需求</a:t>
                      </a:r>
                      <a:endParaRPr lang="zh-TW" sz="1800" dirty="0">
                        <a:solidFill>
                          <a:srgbClr val="FF0000"/>
                        </a:solidFill>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solidFill>
                            <a:srgbClr val="FF0000"/>
                          </a:solidFill>
                          <a:effectLst/>
                        </a:rPr>
                        <a:t>5.63</a:t>
                      </a:r>
                      <a:endParaRPr lang="zh-TW" sz="1800" dirty="0">
                        <a:solidFill>
                          <a:srgbClr val="FF0000"/>
                        </a:solidFill>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solidFill>
                            <a:srgbClr val="FF0000"/>
                          </a:solidFill>
                          <a:effectLst/>
                        </a:rPr>
                        <a:t>1.422</a:t>
                      </a:r>
                      <a:endParaRPr lang="zh-TW" sz="1800" dirty="0">
                        <a:solidFill>
                          <a:srgbClr val="FF0000"/>
                        </a:solidFill>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4284673121"/>
                  </a:ext>
                </a:extLst>
              </a:tr>
              <a:tr h="720064">
                <a:tc>
                  <a:txBody>
                    <a:bodyPr/>
                    <a:lstStyle/>
                    <a:p>
                      <a:pPr marL="358775" indent="-358775"/>
                      <a:r>
                        <a:rPr lang="en-US" sz="1800" dirty="0">
                          <a:effectLst/>
                        </a:rPr>
                        <a:t>8.5 </a:t>
                      </a:r>
                      <a:r>
                        <a:rPr lang="zh-TW" sz="1800" dirty="0">
                          <a:effectLst/>
                        </a:rPr>
                        <a:t>具備識別與分析</a:t>
                      </a:r>
                      <a:r>
                        <a:rPr lang="en-US" sz="1800" dirty="0">
                          <a:effectLst/>
                        </a:rPr>
                        <a:t>AI</a:t>
                      </a:r>
                      <a:r>
                        <a:rPr lang="zh-TW" sz="1800" dirty="0">
                          <a:effectLst/>
                        </a:rPr>
                        <a:t>專案倫理與公平性議題的能力，理解其對圖書館應用的影響</a:t>
                      </a:r>
                      <a:endParaRPr lang="zh-TW" sz="1800" dirty="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a:effectLst/>
                        </a:rPr>
                        <a:t>5.56</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1.459</a:t>
                      </a:r>
                      <a:endParaRPr lang="zh-TW" sz="1800" dirty="0">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4033959639"/>
                  </a:ext>
                </a:extLst>
              </a:tr>
            </a:tbl>
          </a:graphicData>
        </a:graphic>
      </p:graphicFrame>
      <p:sp>
        <p:nvSpPr>
          <p:cNvPr id="4" name="投影片編號版面配置區 3">
            <a:extLst>
              <a:ext uri="{FF2B5EF4-FFF2-40B4-BE49-F238E27FC236}">
                <a16:creationId xmlns:a16="http://schemas.microsoft.com/office/drawing/2014/main" id="{B2ADDFA3-7F36-CBF7-13A7-FD1FDC9C7D73}"/>
              </a:ext>
            </a:extLst>
          </p:cNvPr>
          <p:cNvSpPr>
            <a:spLocks noGrp="1"/>
          </p:cNvSpPr>
          <p:nvPr>
            <p:ph type="sldNum" sz="quarter" idx="12"/>
          </p:nvPr>
        </p:nvSpPr>
        <p:spPr>
          <a:xfrm>
            <a:off x="9347200" y="6381750"/>
            <a:ext cx="2844800" cy="476250"/>
          </a:xfrm>
        </p:spPr>
        <p:txBody>
          <a:bodyPr/>
          <a:lstStyle/>
          <a:p>
            <a:fld id="{A5700B3C-C64C-4571-A859-10CF07BFE63A}" type="slidenum">
              <a:rPr lang="en-US" altLang="zh-TW" smtClean="0"/>
              <a:pPr/>
              <a:t>32</a:t>
            </a:fld>
            <a:endParaRPr lang="en-US" altLang="zh-TW" dirty="0"/>
          </a:p>
        </p:txBody>
      </p:sp>
    </p:spTree>
    <p:extLst>
      <p:ext uri="{BB962C8B-B14F-4D97-AF65-F5344CB8AC3E}">
        <p14:creationId xmlns:p14="http://schemas.microsoft.com/office/powerpoint/2010/main" val="30971602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5D5C902-662A-0F2C-B877-4863C9D76DC7}"/>
              </a:ext>
            </a:extLst>
          </p:cNvPr>
          <p:cNvSpPr>
            <a:spLocks noGrp="1"/>
          </p:cNvSpPr>
          <p:nvPr>
            <p:ph type="title"/>
          </p:nvPr>
        </p:nvSpPr>
        <p:spPr>
          <a:xfrm>
            <a:off x="1488018" y="119064"/>
            <a:ext cx="10079567" cy="1222375"/>
          </a:xfrm>
        </p:spPr>
        <p:txBody>
          <a:bodyPr/>
          <a:lstStyle/>
          <a:p>
            <a:r>
              <a:rPr lang="zh-TW" altLang="zh-TW" dirty="0"/>
              <a:t>構面九「</a:t>
            </a:r>
            <a:r>
              <a:rPr lang="en-US" altLang="zh-TW" dirty="0"/>
              <a:t>AI</a:t>
            </a:r>
            <a:r>
              <a:rPr lang="zh-TW" altLang="zh-TW" dirty="0"/>
              <a:t>與專業發展」</a:t>
            </a:r>
            <a:br>
              <a:rPr lang="en-US" altLang="zh-TW" dirty="0"/>
            </a:br>
            <a:r>
              <a:rPr lang="zh-TW" altLang="zh-TW" dirty="0"/>
              <a:t>重要程度分析</a:t>
            </a:r>
            <a:endParaRPr lang="zh-TW" altLang="en-US" dirty="0"/>
          </a:p>
        </p:txBody>
      </p:sp>
      <p:graphicFrame>
        <p:nvGraphicFramePr>
          <p:cNvPr id="5" name="內容版面配置區 4">
            <a:extLst>
              <a:ext uri="{FF2B5EF4-FFF2-40B4-BE49-F238E27FC236}">
                <a16:creationId xmlns:a16="http://schemas.microsoft.com/office/drawing/2014/main" id="{CB2AEC79-AFA0-FC4A-F737-15CFA965ED42}"/>
              </a:ext>
            </a:extLst>
          </p:cNvPr>
          <p:cNvGraphicFramePr>
            <a:graphicFrameLocks noGrp="1"/>
          </p:cNvGraphicFramePr>
          <p:nvPr>
            <p:ph idx="1"/>
            <p:extLst>
              <p:ext uri="{D42A27DB-BD31-4B8C-83A1-F6EECF244321}">
                <p14:modId xmlns:p14="http://schemas.microsoft.com/office/powerpoint/2010/main" val="325691455"/>
              </p:ext>
            </p:extLst>
          </p:nvPr>
        </p:nvGraphicFramePr>
        <p:xfrm>
          <a:off x="1919536" y="1916832"/>
          <a:ext cx="9560172" cy="3562326"/>
        </p:xfrm>
        <a:graphic>
          <a:graphicData uri="http://schemas.openxmlformats.org/drawingml/2006/table">
            <a:tbl>
              <a:tblPr>
                <a:tableStyleId>{5C22544A-7EE6-4342-B048-85BDC9FD1C3A}</a:tableStyleId>
              </a:tblPr>
              <a:tblGrid>
                <a:gridCol w="7255916">
                  <a:extLst>
                    <a:ext uri="{9D8B030D-6E8A-4147-A177-3AD203B41FA5}">
                      <a16:colId xmlns:a16="http://schemas.microsoft.com/office/drawing/2014/main" val="167186675"/>
                    </a:ext>
                  </a:extLst>
                </a:gridCol>
                <a:gridCol w="1152128">
                  <a:extLst>
                    <a:ext uri="{9D8B030D-6E8A-4147-A177-3AD203B41FA5}">
                      <a16:colId xmlns:a16="http://schemas.microsoft.com/office/drawing/2014/main" val="2842246284"/>
                    </a:ext>
                  </a:extLst>
                </a:gridCol>
                <a:gridCol w="1152128">
                  <a:extLst>
                    <a:ext uri="{9D8B030D-6E8A-4147-A177-3AD203B41FA5}">
                      <a16:colId xmlns:a16="http://schemas.microsoft.com/office/drawing/2014/main" val="3140503540"/>
                    </a:ext>
                  </a:extLst>
                </a:gridCol>
              </a:tblGrid>
              <a:tr h="356579">
                <a:tc>
                  <a:txBody>
                    <a:bodyPr/>
                    <a:lstStyle/>
                    <a:p>
                      <a:pPr marL="0" algn="l" defTabSz="914400" rtl="0" eaLnBrk="1" latinLnBrk="0" hangingPunct="1"/>
                      <a:r>
                        <a:rPr lang="en-US" sz="1800" kern="1200" dirty="0">
                          <a:solidFill>
                            <a:schemeClr val="dk1"/>
                          </a:solidFill>
                          <a:effectLst/>
                          <a:latin typeface="+mn-lt"/>
                          <a:ea typeface="+mn-ea"/>
                          <a:cs typeface="+mn-cs"/>
                        </a:rPr>
                        <a:t> </a:t>
                      </a:r>
                      <a:r>
                        <a:rPr lang="zh-TW" altLang="en-US" sz="1800" kern="1200" dirty="0">
                          <a:solidFill>
                            <a:schemeClr val="dk1"/>
                          </a:solidFill>
                          <a:effectLst/>
                          <a:latin typeface="+mn-lt"/>
                          <a:ea typeface="+mn-ea"/>
                          <a:cs typeface="+mn-cs"/>
                        </a:rPr>
                        <a:t>知能項目</a:t>
                      </a:r>
                    </a:p>
                  </a:txBody>
                  <a:tcPr marL="0" marR="0" marT="0" marB="0" anchor="ctr"/>
                </a:tc>
                <a:tc>
                  <a:txBody>
                    <a:bodyPr/>
                    <a:lstStyle/>
                    <a:p>
                      <a:r>
                        <a:rPr lang="zh-TW" sz="1800" dirty="0">
                          <a:effectLst/>
                        </a:rPr>
                        <a:t>平均值</a:t>
                      </a:r>
                      <a:endParaRPr lang="zh-TW" sz="1800" dirty="0">
                        <a:effectLst/>
                        <a:latin typeface="Times New Roman" panose="02020603050405020304" pitchFamily="18" charset="0"/>
                        <a:ea typeface="微軟正黑體" panose="020B0604030504040204" pitchFamily="34" charset="-120"/>
                      </a:endParaRPr>
                    </a:p>
                  </a:txBody>
                  <a:tcPr marL="0" marR="0" marT="0" marB="0" anchor="ctr"/>
                </a:tc>
                <a:tc>
                  <a:txBody>
                    <a:bodyPr/>
                    <a:lstStyle/>
                    <a:p>
                      <a:r>
                        <a:rPr lang="zh-TW" sz="1800" dirty="0">
                          <a:effectLst/>
                        </a:rPr>
                        <a:t>標準差</a:t>
                      </a:r>
                      <a:endParaRPr lang="zh-TW" sz="1800" dirty="0">
                        <a:effectLst/>
                        <a:latin typeface="Times New Roman" panose="02020603050405020304" pitchFamily="18" charset="0"/>
                        <a:ea typeface="微軟正黑體" panose="020B0604030504040204" pitchFamily="34" charset="-120"/>
                      </a:endParaRPr>
                    </a:p>
                  </a:txBody>
                  <a:tcPr marL="0" marR="0" marT="0" marB="0" anchor="ctr"/>
                </a:tc>
                <a:extLst>
                  <a:ext uri="{0D108BD9-81ED-4DB2-BD59-A6C34878D82A}">
                    <a16:rowId xmlns:a16="http://schemas.microsoft.com/office/drawing/2014/main" val="2409052202"/>
                  </a:ext>
                </a:extLst>
              </a:tr>
              <a:tr h="641842">
                <a:tc>
                  <a:txBody>
                    <a:bodyPr/>
                    <a:lstStyle/>
                    <a:p>
                      <a:r>
                        <a:rPr lang="en-US" sz="1800" dirty="0">
                          <a:solidFill>
                            <a:srgbClr val="FF0000"/>
                          </a:solidFill>
                          <a:effectLst/>
                        </a:rPr>
                        <a:t>9.1 </a:t>
                      </a:r>
                      <a:r>
                        <a:rPr lang="zh-TW" sz="1800" dirty="0">
                          <a:solidFill>
                            <a:srgbClr val="FF0000"/>
                          </a:solidFill>
                          <a:effectLst/>
                        </a:rPr>
                        <a:t>具備持續學習</a:t>
                      </a:r>
                      <a:r>
                        <a:rPr lang="en-US" sz="1800" dirty="0">
                          <a:solidFill>
                            <a:srgbClr val="FF0000"/>
                          </a:solidFill>
                          <a:effectLst/>
                        </a:rPr>
                        <a:t>AI</a:t>
                      </a:r>
                      <a:r>
                        <a:rPr lang="zh-TW" sz="1800" dirty="0">
                          <a:solidFill>
                            <a:srgbClr val="FF0000"/>
                          </a:solidFill>
                          <a:effectLst/>
                        </a:rPr>
                        <a:t>知識與技能的能力</a:t>
                      </a:r>
                      <a:endParaRPr lang="zh-TW" sz="1800" dirty="0">
                        <a:solidFill>
                          <a:srgbClr val="FF0000"/>
                        </a:solidFill>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solidFill>
                            <a:srgbClr val="FF0000"/>
                          </a:solidFill>
                          <a:effectLst/>
                        </a:rPr>
                        <a:t>6.18</a:t>
                      </a:r>
                      <a:endParaRPr lang="zh-TW" sz="1800" dirty="0">
                        <a:solidFill>
                          <a:srgbClr val="FF0000"/>
                        </a:solidFill>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solidFill>
                            <a:srgbClr val="FF0000"/>
                          </a:solidFill>
                          <a:effectLst/>
                        </a:rPr>
                        <a:t>1.038</a:t>
                      </a:r>
                      <a:endParaRPr lang="zh-TW" sz="1800" dirty="0">
                        <a:solidFill>
                          <a:srgbClr val="FF0000"/>
                        </a:solidFill>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22799717"/>
                  </a:ext>
                </a:extLst>
              </a:tr>
              <a:tr h="641842">
                <a:tc>
                  <a:txBody>
                    <a:bodyPr/>
                    <a:lstStyle/>
                    <a:p>
                      <a:r>
                        <a:rPr lang="en-US" sz="1800" dirty="0">
                          <a:effectLst/>
                        </a:rPr>
                        <a:t>9.2 </a:t>
                      </a:r>
                      <a:r>
                        <a:rPr lang="zh-TW" sz="1800" dirty="0">
                          <a:effectLst/>
                        </a:rPr>
                        <a:t>能夠追蹤</a:t>
                      </a:r>
                      <a:r>
                        <a:rPr lang="en-US" sz="1800" dirty="0">
                          <a:effectLst/>
                        </a:rPr>
                        <a:t>AI</a:t>
                      </a:r>
                      <a:r>
                        <a:rPr lang="zh-TW" sz="1800" dirty="0">
                          <a:effectLst/>
                        </a:rPr>
                        <a:t>在圖書資訊學領域的最新發展</a:t>
                      </a:r>
                      <a:endParaRPr lang="zh-TW" sz="1800" dirty="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a:effectLst/>
                        </a:rPr>
                        <a:t>5.85</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1.259</a:t>
                      </a:r>
                      <a:endParaRPr lang="zh-TW" sz="1800" dirty="0">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3349327908"/>
                  </a:ext>
                </a:extLst>
              </a:tr>
              <a:tr h="641842">
                <a:tc>
                  <a:txBody>
                    <a:bodyPr/>
                    <a:lstStyle/>
                    <a:p>
                      <a:r>
                        <a:rPr lang="en-US" sz="1800" dirty="0">
                          <a:effectLst/>
                        </a:rPr>
                        <a:t>9.3 </a:t>
                      </a:r>
                      <a:r>
                        <a:rPr lang="zh-TW" sz="1800" dirty="0">
                          <a:effectLst/>
                        </a:rPr>
                        <a:t>理解並有能力參與圖資領域中與</a:t>
                      </a:r>
                      <a:r>
                        <a:rPr lang="en-US" sz="1800" dirty="0">
                          <a:effectLst/>
                        </a:rPr>
                        <a:t>AI</a:t>
                      </a:r>
                      <a:r>
                        <a:rPr lang="zh-TW" sz="1800" dirty="0">
                          <a:effectLst/>
                        </a:rPr>
                        <a:t>相關之專業發展活動與國際交流</a:t>
                      </a:r>
                      <a:endParaRPr lang="zh-TW" sz="1800" dirty="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5.74</a:t>
                      </a:r>
                      <a:endParaRPr lang="zh-TW" sz="1800" dirty="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1.299</a:t>
                      </a:r>
                      <a:endParaRPr lang="zh-TW" sz="1800" dirty="0">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4136447433"/>
                  </a:ext>
                </a:extLst>
              </a:tr>
              <a:tr h="641842">
                <a:tc>
                  <a:txBody>
                    <a:bodyPr/>
                    <a:lstStyle/>
                    <a:p>
                      <a:r>
                        <a:rPr lang="en-US" sz="1800">
                          <a:effectLst/>
                        </a:rPr>
                        <a:t>9.4 </a:t>
                      </a:r>
                      <a:r>
                        <a:rPr lang="zh-TW" sz="1800">
                          <a:effectLst/>
                        </a:rPr>
                        <a:t>具備反思</a:t>
                      </a:r>
                      <a:r>
                        <a:rPr lang="en-US" sz="1800">
                          <a:effectLst/>
                        </a:rPr>
                        <a:t>AI</a:t>
                      </a:r>
                      <a:r>
                        <a:rPr lang="zh-TW" sz="1800">
                          <a:effectLst/>
                        </a:rPr>
                        <a:t>對圖書館員角色與專業發展影響的能力</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5.92</a:t>
                      </a:r>
                      <a:endParaRPr lang="zh-TW" sz="1800" dirty="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1.191</a:t>
                      </a:r>
                      <a:endParaRPr lang="zh-TW" sz="1800" dirty="0">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3662027252"/>
                  </a:ext>
                </a:extLst>
              </a:tr>
              <a:tr h="638379">
                <a:tc>
                  <a:txBody>
                    <a:bodyPr/>
                    <a:lstStyle/>
                    <a:p>
                      <a:pPr marL="446088" indent="-446088"/>
                      <a:r>
                        <a:rPr lang="en-US" sz="1800" dirty="0">
                          <a:effectLst/>
                        </a:rPr>
                        <a:t>9.5 </a:t>
                      </a:r>
                      <a:r>
                        <a:rPr lang="zh-TW" sz="1800" dirty="0">
                          <a:effectLst/>
                        </a:rPr>
                        <a:t>理解</a:t>
                      </a:r>
                      <a:r>
                        <a:rPr lang="en-US" sz="1800" dirty="0">
                          <a:effectLst/>
                        </a:rPr>
                        <a:t>AI</a:t>
                      </a:r>
                      <a:r>
                        <a:rPr lang="zh-TW" sz="1800" dirty="0">
                          <a:effectLst/>
                        </a:rPr>
                        <a:t>相關政策與倫理議題，並具備圖書館在公共政策或制度倡議中發揮影響的基本認識與參與能力</a:t>
                      </a:r>
                      <a:endParaRPr lang="zh-TW" sz="1800" dirty="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5.76</a:t>
                      </a:r>
                      <a:endParaRPr lang="zh-TW" sz="1800" dirty="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1.315</a:t>
                      </a:r>
                      <a:endParaRPr lang="zh-TW" sz="1800" dirty="0">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3183582468"/>
                  </a:ext>
                </a:extLst>
              </a:tr>
            </a:tbl>
          </a:graphicData>
        </a:graphic>
      </p:graphicFrame>
      <p:sp>
        <p:nvSpPr>
          <p:cNvPr id="4" name="投影片編號版面配置區 3">
            <a:extLst>
              <a:ext uri="{FF2B5EF4-FFF2-40B4-BE49-F238E27FC236}">
                <a16:creationId xmlns:a16="http://schemas.microsoft.com/office/drawing/2014/main" id="{3DD1CCED-B0DC-B17B-B600-4D6F52B5BA4F}"/>
              </a:ext>
            </a:extLst>
          </p:cNvPr>
          <p:cNvSpPr>
            <a:spLocks noGrp="1"/>
          </p:cNvSpPr>
          <p:nvPr>
            <p:ph type="sldNum" sz="quarter" idx="12"/>
          </p:nvPr>
        </p:nvSpPr>
        <p:spPr>
          <a:xfrm>
            <a:off x="9347200" y="6381750"/>
            <a:ext cx="2844800" cy="476250"/>
          </a:xfrm>
        </p:spPr>
        <p:txBody>
          <a:bodyPr/>
          <a:lstStyle/>
          <a:p>
            <a:fld id="{A5700B3C-C64C-4571-A859-10CF07BFE63A}" type="slidenum">
              <a:rPr lang="en-US" altLang="zh-TW" smtClean="0"/>
              <a:pPr/>
              <a:t>33</a:t>
            </a:fld>
            <a:endParaRPr lang="en-US" altLang="zh-TW" dirty="0"/>
          </a:p>
        </p:txBody>
      </p:sp>
    </p:spTree>
    <p:extLst>
      <p:ext uri="{BB962C8B-B14F-4D97-AF65-F5344CB8AC3E}">
        <p14:creationId xmlns:p14="http://schemas.microsoft.com/office/powerpoint/2010/main" val="1601930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a:extLst>
              <a:ext uri="{FF2B5EF4-FFF2-40B4-BE49-F238E27FC236}">
                <a16:creationId xmlns:a16="http://schemas.microsoft.com/office/drawing/2014/main" id="{F46A37ED-B042-4F05-A5FA-F5B830B8076F}"/>
              </a:ext>
            </a:extLst>
          </p:cNvPr>
          <p:cNvSpPr>
            <a:spLocks noGrp="1"/>
          </p:cNvSpPr>
          <p:nvPr>
            <p:ph type="title"/>
          </p:nvPr>
        </p:nvSpPr>
        <p:spPr/>
        <p:txBody>
          <a:bodyPr/>
          <a:lstStyle/>
          <a:p>
            <a:r>
              <a:rPr lang="en-US" altLang="zh-TW" dirty="0"/>
              <a:t>Mean Importance Scores by AI Competency Dimensions</a:t>
            </a:r>
            <a:endParaRPr lang="zh-TW" altLang="en-US" dirty="0"/>
          </a:p>
        </p:txBody>
      </p:sp>
      <p:sp>
        <p:nvSpPr>
          <p:cNvPr id="4" name="投影片編號版面配置區 3">
            <a:extLst>
              <a:ext uri="{FF2B5EF4-FFF2-40B4-BE49-F238E27FC236}">
                <a16:creationId xmlns:a16="http://schemas.microsoft.com/office/drawing/2014/main" id="{5F7D10DA-DB6D-4581-BE98-D7D6791B9EA7}"/>
              </a:ext>
            </a:extLst>
          </p:cNvPr>
          <p:cNvSpPr>
            <a:spLocks noGrp="1"/>
          </p:cNvSpPr>
          <p:nvPr>
            <p:ph type="sldNum" sz="quarter" idx="12"/>
          </p:nvPr>
        </p:nvSpPr>
        <p:spPr/>
        <p:txBody>
          <a:bodyPr/>
          <a:lstStyle/>
          <a:p>
            <a:pPr>
              <a:defRPr/>
            </a:pPr>
            <a:fld id="{3A3A53DF-EFC6-47E1-99BB-864732C40E41}" type="slidenum">
              <a:rPr lang="en-US" altLang="zh-TW" smtClean="0"/>
              <a:pPr>
                <a:defRPr/>
              </a:pPr>
              <a:t>34</a:t>
            </a:fld>
            <a:endParaRPr lang="en-US" altLang="zh-TW"/>
          </a:p>
        </p:txBody>
      </p:sp>
      <p:pic>
        <p:nvPicPr>
          <p:cNvPr id="8" name="圖片 7">
            <a:extLst>
              <a:ext uri="{FF2B5EF4-FFF2-40B4-BE49-F238E27FC236}">
                <a16:creationId xmlns:a16="http://schemas.microsoft.com/office/drawing/2014/main" id="{B01C4FE7-A735-4A81-89AC-E13B15F6B4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71664" y="1484784"/>
            <a:ext cx="6912768" cy="5282995"/>
          </a:xfrm>
          <a:prstGeom prst="rect">
            <a:avLst/>
          </a:prstGeom>
        </p:spPr>
      </p:pic>
    </p:spTree>
    <p:extLst>
      <p:ext uri="{BB962C8B-B14F-4D97-AF65-F5344CB8AC3E}">
        <p14:creationId xmlns:p14="http://schemas.microsoft.com/office/powerpoint/2010/main" val="20106373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E559203-6225-BF82-C59E-06D9C455AE4D}"/>
              </a:ext>
            </a:extLst>
          </p:cNvPr>
          <p:cNvSpPr>
            <a:spLocks noGrp="1"/>
          </p:cNvSpPr>
          <p:nvPr>
            <p:ph type="title"/>
          </p:nvPr>
        </p:nvSpPr>
        <p:spPr>
          <a:xfrm>
            <a:off x="1488018" y="119064"/>
            <a:ext cx="10079567" cy="1222375"/>
          </a:xfrm>
        </p:spPr>
        <p:txBody>
          <a:bodyPr/>
          <a:lstStyle/>
          <a:p>
            <a:r>
              <a:rPr lang="zh-TW" altLang="en-US" dirty="0"/>
              <a:t>創新擴散</a:t>
            </a:r>
            <a:r>
              <a:rPr lang="en-US" altLang="zh-TW" dirty="0"/>
              <a:t>—</a:t>
            </a:r>
            <a:r>
              <a:rPr lang="zh-TW" altLang="zh-TW" dirty="0"/>
              <a:t>館員認知「圖書館</a:t>
            </a:r>
            <a:r>
              <a:rPr lang="en-US" altLang="zh-TW" dirty="0"/>
              <a:t>AI</a:t>
            </a:r>
            <a:r>
              <a:rPr lang="zh-TW" altLang="zh-TW" dirty="0"/>
              <a:t>服務」的相對優勢</a:t>
            </a:r>
            <a:r>
              <a:rPr lang="zh-TW" altLang="en-US" dirty="0"/>
              <a:t>、相容性</a:t>
            </a:r>
            <a:r>
              <a:rPr lang="zh-TW" altLang="zh-TW" dirty="0"/>
              <a:t>分析</a:t>
            </a:r>
            <a:endParaRPr lang="zh-TW" altLang="en-US" dirty="0"/>
          </a:p>
        </p:txBody>
      </p:sp>
      <p:graphicFrame>
        <p:nvGraphicFramePr>
          <p:cNvPr id="5" name="內容版面配置區 4">
            <a:extLst>
              <a:ext uri="{FF2B5EF4-FFF2-40B4-BE49-F238E27FC236}">
                <a16:creationId xmlns:a16="http://schemas.microsoft.com/office/drawing/2014/main" id="{8BC83600-B387-D1E1-D59D-78BD73208E2A}"/>
              </a:ext>
            </a:extLst>
          </p:cNvPr>
          <p:cNvGraphicFramePr>
            <a:graphicFrameLocks noGrp="1"/>
          </p:cNvGraphicFramePr>
          <p:nvPr>
            <p:ph idx="1"/>
            <p:extLst>
              <p:ext uri="{D42A27DB-BD31-4B8C-83A1-F6EECF244321}">
                <p14:modId xmlns:p14="http://schemas.microsoft.com/office/powerpoint/2010/main" val="565878238"/>
              </p:ext>
            </p:extLst>
          </p:nvPr>
        </p:nvGraphicFramePr>
        <p:xfrm>
          <a:off x="2063552" y="1556792"/>
          <a:ext cx="9145016" cy="1371600"/>
        </p:xfrm>
        <a:graphic>
          <a:graphicData uri="http://schemas.openxmlformats.org/drawingml/2006/table">
            <a:tbl>
              <a:tblPr>
                <a:tableStyleId>{5C22544A-7EE6-4342-B048-85BDC9FD1C3A}</a:tableStyleId>
              </a:tblPr>
              <a:tblGrid>
                <a:gridCol w="6192688">
                  <a:extLst>
                    <a:ext uri="{9D8B030D-6E8A-4147-A177-3AD203B41FA5}">
                      <a16:colId xmlns:a16="http://schemas.microsoft.com/office/drawing/2014/main" val="1578396949"/>
                    </a:ext>
                  </a:extLst>
                </a:gridCol>
                <a:gridCol w="1476164">
                  <a:extLst>
                    <a:ext uri="{9D8B030D-6E8A-4147-A177-3AD203B41FA5}">
                      <a16:colId xmlns:a16="http://schemas.microsoft.com/office/drawing/2014/main" val="3880170479"/>
                    </a:ext>
                  </a:extLst>
                </a:gridCol>
                <a:gridCol w="1476164">
                  <a:extLst>
                    <a:ext uri="{9D8B030D-6E8A-4147-A177-3AD203B41FA5}">
                      <a16:colId xmlns:a16="http://schemas.microsoft.com/office/drawing/2014/main" val="868239331"/>
                    </a:ext>
                  </a:extLst>
                </a:gridCol>
              </a:tblGrid>
              <a:tr h="0">
                <a:tc>
                  <a:txBody>
                    <a:bodyPr/>
                    <a:lstStyle/>
                    <a:p>
                      <a:r>
                        <a:rPr lang="zh-TW" altLang="en-US" sz="1800" dirty="0">
                          <a:effectLst/>
                          <a:latin typeface="Times New Roman" panose="02020603050405020304" pitchFamily="18" charset="0"/>
                          <a:ea typeface="微軟正黑體" panose="020B0604030504040204" pitchFamily="34" charset="-120"/>
                        </a:rPr>
                        <a:t>相對優勢</a:t>
                      </a:r>
                      <a:endParaRPr lang="zh-TW" sz="1800" dirty="0">
                        <a:effectLst/>
                        <a:latin typeface="Times New Roman" panose="02020603050405020304" pitchFamily="18" charset="0"/>
                        <a:ea typeface="微軟正黑體" panose="020B0604030504040204" pitchFamily="34" charset="-120"/>
                      </a:endParaRPr>
                    </a:p>
                  </a:txBody>
                  <a:tcPr marL="0" marR="0" marT="0" marB="0" anchor="b"/>
                </a:tc>
                <a:tc>
                  <a:txBody>
                    <a:bodyPr/>
                    <a:lstStyle/>
                    <a:p>
                      <a:r>
                        <a:rPr lang="zh-TW" sz="1800" dirty="0">
                          <a:effectLst/>
                        </a:rPr>
                        <a:t>平均值</a:t>
                      </a:r>
                      <a:endParaRPr lang="zh-TW" sz="1800" dirty="0">
                        <a:effectLst/>
                        <a:latin typeface="Times New Roman" panose="02020603050405020304" pitchFamily="18" charset="0"/>
                        <a:ea typeface="微軟正黑體" panose="020B0604030504040204" pitchFamily="34" charset="-120"/>
                      </a:endParaRPr>
                    </a:p>
                  </a:txBody>
                  <a:tcPr marL="0" marR="0" marT="0" marB="0" anchor="b"/>
                </a:tc>
                <a:tc>
                  <a:txBody>
                    <a:bodyPr/>
                    <a:lstStyle/>
                    <a:p>
                      <a:r>
                        <a:rPr lang="zh-TW" sz="1800" dirty="0">
                          <a:effectLst/>
                        </a:rPr>
                        <a:t>標準差</a:t>
                      </a:r>
                      <a:endParaRPr lang="zh-TW" sz="1800" dirty="0">
                        <a:effectLst/>
                        <a:latin typeface="Times New Roman" panose="02020603050405020304" pitchFamily="18" charset="0"/>
                        <a:ea typeface="微軟正黑體" panose="020B0604030504040204" pitchFamily="34" charset="-120"/>
                      </a:endParaRPr>
                    </a:p>
                  </a:txBody>
                  <a:tcPr marL="0" marR="0" marT="0" marB="0" anchor="b"/>
                </a:tc>
                <a:extLst>
                  <a:ext uri="{0D108BD9-81ED-4DB2-BD59-A6C34878D82A}">
                    <a16:rowId xmlns:a16="http://schemas.microsoft.com/office/drawing/2014/main" val="984636615"/>
                  </a:ext>
                </a:extLst>
              </a:tr>
              <a:tr h="0">
                <a:tc>
                  <a:txBody>
                    <a:bodyPr/>
                    <a:lstStyle/>
                    <a:p>
                      <a:r>
                        <a:rPr lang="en-US" sz="1800" dirty="0">
                          <a:effectLst/>
                        </a:rPr>
                        <a:t>1 </a:t>
                      </a:r>
                      <a:r>
                        <a:rPr lang="zh-TW" sz="1800" dirty="0">
                          <a:effectLst/>
                        </a:rPr>
                        <a:t>相較於現行的工作方式，</a:t>
                      </a:r>
                      <a:r>
                        <a:rPr lang="en-US" sz="1800" dirty="0">
                          <a:effectLst/>
                        </a:rPr>
                        <a:t>AI</a:t>
                      </a:r>
                      <a:r>
                        <a:rPr lang="zh-TW" sz="1800" dirty="0">
                          <a:effectLst/>
                        </a:rPr>
                        <a:t>有助於提升圖書館的工作效率 </a:t>
                      </a:r>
                      <a:endParaRPr lang="zh-TW" sz="1800" dirty="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5.93</a:t>
                      </a:r>
                      <a:endParaRPr lang="zh-TW" sz="1800" dirty="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1.056</a:t>
                      </a:r>
                      <a:endParaRPr lang="zh-TW" sz="1800" dirty="0">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3902764959"/>
                  </a:ext>
                </a:extLst>
              </a:tr>
              <a:tr h="0">
                <a:tc>
                  <a:txBody>
                    <a:bodyPr/>
                    <a:lstStyle/>
                    <a:p>
                      <a:r>
                        <a:rPr lang="en-US" sz="1800">
                          <a:effectLst/>
                        </a:rPr>
                        <a:t>2 </a:t>
                      </a:r>
                      <a:r>
                        <a:rPr lang="zh-TW" sz="1800">
                          <a:effectLst/>
                        </a:rPr>
                        <a:t>相較於現行的工作方式，</a:t>
                      </a:r>
                      <a:r>
                        <a:rPr lang="en-US" sz="1800">
                          <a:effectLst/>
                        </a:rPr>
                        <a:t>AI</a:t>
                      </a:r>
                      <a:r>
                        <a:rPr lang="zh-TW" sz="1800">
                          <a:effectLst/>
                        </a:rPr>
                        <a:t>有助於減輕我的工作負擔 </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a:effectLst/>
                        </a:rPr>
                        <a:t>5.58</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1.316</a:t>
                      </a:r>
                      <a:endParaRPr lang="zh-TW" sz="1800" dirty="0">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4037626769"/>
                  </a:ext>
                </a:extLst>
              </a:tr>
              <a:tr h="0">
                <a:tc>
                  <a:txBody>
                    <a:bodyPr/>
                    <a:lstStyle/>
                    <a:p>
                      <a:r>
                        <a:rPr lang="en-US" sz="1800">
                          <a:effectLst/>
                        </a:rPr>
                        <a:t>3 </a:t>
                      </a:r>
                      <a:r>
                        <a:rPr lang="zh-TW" sz="1800">
                          <a:effectLst/>
                        </a:rPr>
                        <a:t>我認為</a:t>
                      </a:r>
                      <a:r>
                        <a:rPr lang="en-US" sz="1800">
                          <a:effectLst/>
                        </a:rPr>
                        <a:t>AI</a:t>
                      </a:r>
                      <a:r>
                        <a:rPr lang="zh-TW" sz="1800">
                          <a:effectLst/>
                        </a:rPr>
                        <a:t>能擴展圖書館的創新服務項目 </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a:effectLst/>
                        </a:rPr>
                        <a:t>5.99</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1.015</a:t>
                      </a:r>
                      <a:endParaRPr lang="zh-TW" sz="1800" dirty="0">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729029749"/>
                  </a:ext>
                </a:extLst>
              </a:tr>
              <a:tr h="0">
                <a:tc>
                  <a:txBody>
                    <a:bodyPr/>
                    <a:lstStyle/>
                    <a:p>
                      <a:r>
                        <a:rPr lang="en-US" sz="1800">
                          <a:effectLst/>
                        </a:rPr>
                        <a:t>4 </a:t>
                      </a:r>
                      <a:r>
                        <a:rPr lang="zh-TW" sz="1800">
                          <a:effectLst/>
                        </a:rPr>
                        <a:t>我認為</a:t>
                      </a:r>
                      <a:r>
                        <a:rPr lang="en-US" sz="1800">
                          <a:effectLst/>
                        </a:rPr>
                        <a:t>AI</a:t>
                      </a:r>
                      <a:r>
                        <a:rPr lang="zh-TW" sz="1800">
                          <a:effectLst/>
                        </a:rPr>
                        <a:t>能提升圖書館使用者的整體滿意度 </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a:effectLst/>
                        </a:rPr>
                        <a:t>5.63</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1.150</a:t>
                      </a:r>
                      <a:endParaRPr lang="zh-TW" sz="1800" dirty="0">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3402769885"/>
                  </a:ext>
                </a:extLst>
              </a:tr>
            </a:tbl>
          </a:graphicData>
        </a:graphic>
      </p:graphicFrame>
      <p:sp>
        <p:nvSpPr>
          <p:cNvPr id="4" name="投影片編號版面配置區 3">
            <a:extLst>
              <a:ext uri="{FF2B5EF4-FFF2-40B4-BE49-F238E27FC236}">
                <a16:creationId xmlns:a16="http://schemas.microsoft.com/office/drawing/2014/main" id="{D7946153-C972-C3C5-8A48-8C42C08EBD26}"/>
              </a:ext>
            </a:extLst>
          </p:cNvPr>
          <p:cNvSpPr>
            <a:spLocks noGrp="1"/>
          </p:cNvSpPr>
          <p:nvPr>
            <p:ph type="sldNum" sz="quarter" idx="12"/>
          </p:nvPr>
        </p:nvSpPr>
        <p:spPr>
          <a:xfrm>
            <a:off x="9347200" y="6381750"/>
            <a:ext cx="2844800" cy="476250"/>
          </a:xfrm>
        </p:spPr>
        <p:txBody>
          <a:bodyPr/>
          <a:lstStyle/>
          <a:p>
            <a:fld id="{A5700B3C-C64C-4571-A859-10CF07BFE63A}" type="slidenum">
              <a:rPr lang="en-US" altLang="zh-TW" smtClean="0"/>
              <a:pPr/>
              <a:t>35</a:t>
            </a:fld>
            <a:endParaRPr lang="en-US" altLang="zh-TW" dirty="0"/>
          </a:p>
        </p:txBody>
      </p:sp>
      <p:graphicFrame>
        <p:nvGraphicFramePr>
          <p:cNvPr id="8" name="內容版面配置區 4">
            <a:extLst>
              <a:ext uri="{FF2B5EF4-FFF2-40B4-BE49-F238E27FC236}">
                <a16:creationId xmlns:a16="http://schemas.microsoft.com/office/drawing/2014/main" id="{AAB23D13-BC64-682B-69BF-56482D65DEDD}"/>
              </a:ext>
            </a:extLst>
          </p:cNvPr>
          <p:cNvGraphicFramePr>
            <a:graphicFrameLocks/>
          </p:cNvGraphicFramePr>
          <p:nvPr>
            <p:extLst>
              <p:ext uri="{D42A27DB-BD31-4B8C-83A1-F6EECF244321}">
                <p14:modId xmlns:p14="http://schemas.microsoft.com/office/powerpoint/2010/main" val="2566199486"/>
              </p:ext>
            </p:extLst>
          </p:nvPr>
        </p:nvGraphicFramePr>
        <p:xfrm>
          <a:off x="2089162" y="3429000"/>
          <a:ext cx="9119406" cy="1371600"/>
        </p:xfrm>
        <a:graphic>
          <a:graphicData uri="http://schemas.openxmlformats.org/drawingml/2006/table">
            <a:tbl>
              <a:tblPr>
                <a:tableStyleId>{5C22544A-7EE6-4342-B048-85BDC9FD1C3A}</a:tableStyleId>
              </a:tblPr>
              <a:tblGrid>
                <a:gridCol w="6095070">
                  <a:extLst>
                    <a:ext uri="{9D8B030D-6E8A-4147-A177-3AD203B41FA5}">
                      <a16:colId xmlns:a16="http://schemas.microsoft.com/office/drawing/2014/main" val="4182009602"/>
                    </a:ext>
                  </a:extLst>
                </a:gridCol>
                <a:gridCol w="1512168">
                  <a:extLst>
                    <a:ext uri="{9D8B030D-6E8A-4147-A177-3AD203B41FA5}">
                      <a16:colId xmlns:a16="http://schemas.microsoft.com/office/drawing/2014/main" val="1362120406"/>
                    </a:ext>
                  </a:extLst>
                </a:gridCol>
                <a:gridCol w="1512168">
                  <a:extLst>
                    <a:ext uri="{9D8B030D-6E8A-4147-A177-3AD203B41FA5}">
                      <a16:colId xmlns:a16="http://schemas.microsoft.com/office/drawing/2014/main" val="2346745232"/>
                    </a:ext>
                  </a:extLst>
                </a:gridCol>
              </a:tblGrid>
              <a:tr h="0">
                <a:tc>
                  <a:txBody>
                    <a:bodyPr/>
                    <a:lstStyle/>
                    <a:p>
                      <a:r>
                        <a:rPr lang="en-US" sz="1800" dirty="0">
                          <a:effectLst/>
                        </a:rPr>
                        <a:t> </a:t>
                      </a:r>
                      <a:r>
                        <a:rPr lang="zh-TW" altLang="en-US" sz="1800" dirty="0">
                          <a:effectLst/>
                          <a:latin typeface="Times New Roman" panose="02020603050405020304" pitchFamily="18" charset="0"/>
                          <a:ea typeface="微軟正黑體" panose="020B0604030504040204" pitchFamily="34" charset="-120"/>
                        </a:rPr>
                        <a:t>相容性</a:t>
                      </a:r>
                      <a:endParaRPr lang="en-US" sz="1800" dirty="0">
                        <a:effectLst/>
                      </a:endParaRPr>
                    </a:p>
                  </a:txBody>
                  <a:tcPr marL="0" marR="0" marT="0" marB="0" anchor="b"/>
                </a:tc>
                <a:tc>
                  <a:txBody>
                    <a:bodyPr/>
                    <a:lstStyle/>
                    <a:p>
                      <a:r>
                        <a:rPr lang="zh-TW" sz="1800" dirty="0">
                          <a:effectLst/>
                        </a:rPr>
                        <a:t>平均值</a:t>
                      </a:r>
                    </a:p>
                  </a:txBody>
                  <a:tcPr marL="0" marR="0" marT="0" marB="0" anchor="b"/>
                </a:tc>
                <a:tc>
                  <a:txBody>
                    <a:bodyPr/>
                    <a:lstStyle/>
                    <a:p>
                      <a:r>
                        <a:rPr lang="zh-TW" sz="1800" dirty="0">
                          <a:effectLst/>
                        </a:rPr>
                        <a:t>標準差</a:t>
                      </a:r>
                    </a:p>
                  </a:txBody>
                  <a:tcPr marL="0" marR="0" marT="0" marB="0" anchor="b"/>
                </a:tc>
                <a:extLst>
                  <a:ext uri="{0D108BD9-81ED-4DB2-BD59-A6C34878D82A}">
                    <a16:rowId xmlns:a16="http://schemas.microsoft.com/office/drawing/2014/main" val="4258829348"/>
                  </a:ext>
                </a:extLst>
              </a:tr>
              <a:tr h="0">
                <a:tc>
                  <a:txBody>
                    <a:bodyPr/>
                    <a:lstStyle/>
                    <a:p>
                      <a:r>
                        <a:rPr lang="en-US" sz="1800">
                          <a:effectLst/>
                        </a:rPr>
                        <a:t>5 </a:t>
                      </a:r>
                      <a:r>
                        <a:rPr lang="zh-TW" sz="1800">
                          <a:effectLst/>
                        </a:rPr>
                        <a:t>導入</a:t>
                      </a:r>
                      <a:r>
                        <a:rPr lang="en-US" sz="1800">
                          <a:effectLst/>
                        </a:rPr>
                        <a:t>AI</a:t>
                      </a:r>
                      <a:r>
                        <a:rPr lang="zh-TW" sz="1800">
                          <a:effectLst/>
                        </a:rPr>
                        <a:t>與我目前的工作流程是相容的 </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a:effectLst/>
                        </a:rPr>
                        <a:t>5.23</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1.428</a:t>
                      </a:r>
                      <a:endParaRPr lang="zh-TW" sz="1800" dirty="0">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3332341671"/>
                  </a:ext>
                </a:extLst>
              </a:tr>
              <a:tr h="0">
                <a:tc>
                  <a:txBody>
                    <a:bodyPr/>
                    <a:lstStyle/>
                    <a:p>
                      <a:r>
                        <a:rPr lang="en-US" sz="1800" dirty="0">
                          <a:effectLst/>
                        </a:rPr>
                        <a:t>6 </a:t>
                      </a:r>
                      <a:r>
                        <a:rPr lang="zh-TW" sz="1800" dirty="0">
                          <a:effectLst/>
                        </a:rPr>
                        <a:t>圖書館現有的作業與服務模式能順利整合</a:t>
                      </a:r>
                      <a:r>
                        <a:rPr lang="en-US" sz="1800" dirty="0">
                          <a:effectLst/>
                        </a:rPr>
                        <a:t>AI </a:t>
                      </a:r>
                      <a:endParaRPr lang="zh-TW" sz="1800" dirty="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a:effectLst/>
                        </a:rPr>
                        <a:t>4.69</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1.388</a:t>
                      </a:r>
                      <a:endParaRPr lang="zh-TW" sz="1800" dirty="0">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3523142959"/>
                  </a:ext>
                </a:extLst>
              </a:tr>
              <a:tr h="0">
                <a:tc>
                  <a:txBody>
                    <a:bodyPr/>
                    <a:lstStyle/>
                    <a:p>
                      <a:r>
                        <a:rPr lang="en-US" sz="1800">
                          <a:effectLst/>
                        </a:rPr>
                        <a:t>7 </a:t>
                      </a:r>
                      <a:r>
                        <a:rPr lang="zh-TW" sz="1800">
                          <a:effectLst/>
                        </a:rPr>
                        <a:t>導入</a:t>
                      </a:r>
                      <a:r>
                        <a:rPr lang="en-US" sz="1800">
                          <a:effectLst/>
                        </a:rPr>
                        <a:t>AI</a:t>
                      </a:r>
                      <a:r>
                        <a:rPr lang="zh-TW" sz="1800">
                          <a:effectLst/>
                        </a:rPr>
                        <a:t>與圖書館的整體發展目標一致 </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a:effectLst/>
                        </a:rPr>
                        <a:t>5.32</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1.347</a:t>
                      </a:r>
                      <a:endParaRPr lang="zh-TW" sz="1800" dirty="0">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865629807"/>
                  </a:ext>
                </a:extLst>
              </a:tr>
              <a:tr h="0">
                <a:tc>
                  <a:txBody>
                    <a:bodyPr/>
                    <a:lstStyle/>
                    <a:p>
                      <a:r>
                        <a:rPr lang="en-US" sz="1800">
                          <a:effectLst/>
                        </a:rPr>
                        <a:t>8 </a:t>
                      </a:r>
                      <a:r>
                        <a:rPr lang="zh-TW" sz="1800">
                          <a:effectLst/>
                        </a:rPr>
                        <a:t>導入</a:t>
                      </a:r>
                      <a:r>
                        <a:rPr lang="en-US" sz="1800">
                          <a:effectLst/>
                        </a:rPr>
                        <a:t>AI</a:t>
                      </a:r>
                      <a:r>
                        <a:rPr lang="zh-TW" sz="1800">
                          <a:effectLst/>
                        </a:rPr>
                        <a:t>符合我對圖書館服務的核心價值與理念 </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a:effectLst/>
                        </a:rPr>
                        <a:t>5.44</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1.264</a:t>
                      </a:r>
                      <a:endParaRPr lang="zh-TW" sz="1800" dirty="0">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3261877791"/>
                  </a:ext>
                </a:extLst>
              </a:tr>
            </a:tbl>
          </a:graphicData>
        </a:graphic>
      </p:graphicFrame>
    </p:spTree>
    <p:extLst>
      <p:ext uri="{BB962C8B-B14F-4D97-AF65-F5344CB8AC3E}">
        <p14:creationId xmlns:p14="http://schemas.microsoft.com/office/powerpoint/2010/main" val="13047135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96CBF59-A07A-69BF-A42F-79744268CB19}"/>
              </a:ext>
            </a:extLst>
          </p:cNvPr>
          <p:cNvSpPr>
            <a:spLocks noGrp="1"/>
          </p:cNvSpPr>
          <p:nvPr>
            <p:ph type="title"/>
          </p:nvPr>
        </p:nvSpPr>
        <p:spPr>
          <a:xfrm>
            <a:off x="1488018" y="119064"/>
            <a:ext cx="10079567" cy="1222375"/>
          </a:xfrm>
        </p:spPr>
        <p:txBody>
          <a:bodyPr/>
          <a:lstStyle/>
          <a:p>
            <a:r>
              <a:rPr lang="zh-TW" altLang="en-US" dirty="0"/>
              <a:t>創新擴散</a:t>
            </a:r>
            <a:r>
              <a:rPr lang="en-US" altLang="zh-TW" dirty="0"/>
              <a:t>—</a:t>
            </a:r>
            <a:r>
              <a:rPr lang="zh-TW" altLang="zh-TW" dirty="0"/>
              <a:t>館員認知「圖書館</a:t>
            </a:r>
            <a:r>
              <a:rPr lang="en-US" altLang="zh-TW" dirty="0"/>
              <a:t>AI</a:t>
            </a:r>
            <a:r>
              <a:rPr lang="zh-TW" altLang="zh-TW" dirty="0"/>
              <a:t>服務」的複雜性</a:t>
            </a:r>
            <a:r>
              <a:rPr lang="zh-TW" altLang="en-US" dirty="0"/>
              <a:t>、</a:t>
            </a:r>
            <a:r>
              <a:rPr lang="zh-TW" altLang="zh-TW" sz="4000" kern="100" dirty="0">
                <a:effectLst/>
                <a:latin typeface="Times New Roman" panose="02020603050405020304" pitchFamily="18" charset="0"/>
                <a:ea typeface="微軟正黑體" panose="020B0604030504040204" pitchFamily="34" charset="-120"/>
                <a:cs typeface="Times New Roman" panose="02020603050405020304" pitchFamily="18" charset="0"/>
              </a:rPr>
              <a:t>可測試性</a:t>
            </a:r>
            <a:r>
              <a:rPr lang="zh-TW" altLang="zh-TW" dirty="0"/>
              <a:t>分析</a:t>
            </a:r>
            <a:endParaRPr lang="zh-TW" altLang="en-US" dirty="0"/>
          </a:p>
        </p:txBody>
      </p:sp>
      <p:graphicFrame>
        <p:nvGraphicFramePr>
          <p:cNvPr id="5" name="內容版面配置區 4">
            <a:extLst>
              <a:ext uri="{FF2B5EF4-FFF2-40B4-BE49-F238E27FC236}">
                <a16:creationId xmlns:a16="http://schemas.microsoft.com/office/drawing/2014/main" id="{89409441-F836-76A2-3CAC-785780CE4A3D}"/>
              </a:ext>
            </a:extLst>
          </p:cNvPr>
          <p:cNvGraphicFramePr>
            <a:graphicFrameLocks noGrp="1"/>
          </p:cNvGraphicFramePr>
          <p:nvPr>
            <p:ph idx="1"/>
            <p:extLst>
              <p:ext uri="{D42A27DB-BD31-4B8C-83A1-F6EECF244321}">
                <p14:modId xmlns:p14="http://schemas.microsoft.com/office/powerpoint/2010/main" val="1679671643"/>
              </p:ext>
            </p:extLst>
          </p:nvPr>
        </p:nvGraphicFramePr>
        <p:xfrm>
          <a:off x="2351584" y="1772816"/>
          <a:ext cx="8424936" cy="1371600"/>
        </p:xfrm>
        <a:graphic>
          <a:graphicData uri="http://schemas.openxmlformats.org/drawingml/2006/table">
            <a:tbl>
              <a:tblPr>
                <a:tableStyleId>{5C22544A-7EE6-4342-B048-85BDC9FD1C3A}</a:tableStyleId>
              </a:tblPr>
              <a:tblGrid>
                <a:gridCol w="5616624">
                  <a:extLst>
                    <a:ext uri="{9D8B030D-6E8A-4147-A177-3AD203B41FA5}">
                      <a16:colId xmlns:a16="http://schemas.microsoft.com/office/drawing/2014/main" val="3294324326"/>
                    </a:ext>
                  </a:extLst>
                </a:gridCol>
                <a:gridCol w="1404156">
                  <a:extLst>
                    <a:ext uri="{9D8B030D-6E8A-4147-A177-3AD203B41FA5}">
                      <a16:colId xmlns:a16="http://schemas.microsoft.com/office/drawing/2014/main" val="1567175858"/>
                    </a:ext>
                  </a:extLst>
                </a:gridCol>
                <a:gridCol w="1404156">
                  <a:extLst>
                    <a:ext uri="{9D8B030D-6E8A-4147-A177-3AD203B41FA5}">
                      <a16:colId xmlns:a16="http://schemas.microsoft.com/office/drawing/2014/main" val="120198026"/>
                    </a:ext>
                  </a:extLst>
                </a:gridCol>
              </a:tblGrid>
              <a:tr h="0">
                <a:tc>
                  <a:txBody>
                    <a:bodyPr/>
                    <a:lstStyle/>
                    <a:p>
                      <a:r>
                        <a:rPr lang="zh-TW" altLang="en-US" sz="1800" dirty="0">
                          <a:effectLst/>
                          <a:latin typeface="Times New Roman" panose="02020603050405020304" pitchFamily="18" charset="0"/>
                          <a:ea typeface="微軟正黑體" panose="020B0604030504040204" pitchFamily="34" charset="-120"/>
                        </a:rPr>
                        <a:t>複雜性</a:t>
                      </a:r>
                      <a:endParaRPr lang="zh-TW" sz="1800" dirty="0">
                        <a:effectLst/>
                        <a:latin typeface="Times New Roman" panose="02020603050405020304" pitchFamily="18" charset="0"/>
                        <a:ea typeface="微軟正黑體" panose="020B0604030504040204" pitchFamily="34" charset="-120"/>
                      </a:endParaRPr>
                    </a:p>
                  </a:txBody>
                  <a:tcPr marL="0" marR="0" marT="0" marB="0" anchor="b"/>
                </a:tc>
                <a:tc>
                  <a:txBody>
                    <a:bodyPr/>
                    <a:lstStyle/>
                    <a:p>
                      <a:r>
                        <a:rPr lang="zh-TW" sz="1800" dirty="0">
                          <a:effectLst/>
                        </a:rPr>
                        <a:t>平均值</a:t>
                      </a:r>
                    </a:p>
                  </a:txBody>
                  <a:tcPr marL="0" marR="0" marT="0" marB="0" anchor="b"/>
                </a:tc>
                <a:tc>
                  <a:txBody>
                    <a:bodyPr/>
                    <a:lstStyle/>
                    <a:p>
                      <a:r>
                        <a:rPr lang="zh-TW" sz="1800" dirty="0">
                          <a:effectLst/>
                        </a:rPr>
                        <a:t>標準差</a:t>
                      </a:r>
                    </a:p>
                  </a:txBody>
                  <a:tcPr marL="0" marR="0" marT="0" marB="0" anchor="b"/>
                </a:tc>
                <a:extLst>
                  <a:ext uri="{0D108BD9-81ED-4DB2-BD59-A6C34878D82A}">
                    <a16:rowId xmlns:a16="http://schemas.microsoft.com/office/drawing/2014/main" val="915723568"/>
                  </a:ext>
                </a:extLst>
              </a:tr>
              <a:tr h="0">
                <a:tc>
                  <a:txBody>
                    <a:bodyPr/>
                    <a:lstStyle/>
                    <a:p>
                      <a:r>
                        <a:rPr lang="en-US" sz="1800">
                          <a:effectLst/>
                        </a:rPr>
                        <a:t>9 </a:t>
                      </a:r>
                      <a:r>
                        <a:rPr lang="zh-TW" sz="1800">
                          <a:effectLst/>
                        </a:rPr>
                        <a:t>學習</a:t>
                      </a:r>
                      <a:r>
                        <a:rPr lang="en-US" sz="1800">
                          <a:effectLst/>
                        </a:rPr>
                        <a:t>AI</a:t>
                      </a:r>
                      <a:r>
                        <a:rPr lang="zh-TW" sz="1800">
                          <a:effectLst/>
                        </a:rPr>
                        <a:t>相關知識和技術對我而言是困難的 </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a:effectLst/>
                        </a:rPr>
                        <a:t>4.04</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1.708</a:t>
                      </a:r>
                      <a:endParaRPr lang="zh-TW" sz="1800" dirty="0">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576365400"/>
                  </a:ext>
                </a:extLst>
              </a:tr>
              <a:tr h="0">
                <a:tc>
                  <a:txBody>
                    <a:bodyPr/>
                    <a:lstStyle/>
                    <a:p>
                      <a:r>
                        <a:rPr lang="en-US" sz="1800">
                          <a:effectLst/>
                        </a:rPr>
                        <a:t>10 </a:t>
                      </a:r>
                      <a:r>
                        <a:rPr lang="zh-TW" sz="1800">
                          <a:effectLst/>
                        </a:rPr>
                        <a:t>使用</a:t>
                      </a:r>
                      <a:r>
                        <a:rPr lang="en-US" sz="1800">
                          <a:effectLst/>
                        </a:rPr>
                        <a:t>AI</a:t>
                      </a:r>
                      <a:r>
                        <a:rPr lang="zh-TW" sz="1800">
                          <a:effectLst/>
                        </a:rPr>
                        <a:t>工具輔助圖書館工作對我來說不容易 </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a:effectLst/>
                        </a:rPr>
                        <a:t>3.85</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1.671</a:t>
                      </a:r>
                      <a:endParaRPr lang="zh-TW" sz="1800" dirty="0">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2235948252"/>
                  </a:ext>
                </a:extLst>
              </a:tr>
              <a:tr h="0">
                <a:tc>
                  <a:txBody>
                    <a:bodyPr/>
                    <a:lstStyle/>
                    <a:p>
                      <a:r>
                        <a:rPr lang="en-US" sz="1800">
                          <a:effectLst/>
                        </a:rPr>
                        <a:t>11 </a:t>
                      </a:r>
                      <a:r>
                        <a:rPr lang="zh-TW" sz="1800">
                          <a:effectLst/>
                        </a:rPr>
                        <a:t>熟練掌握</a:t>
                      </a:r>
                      <a:r>
                        <a:rPr lang="en-US" sz="1800">
                          <a:effectLst/>
                        </a:rPr>
                        <a:t>AI</a:t>
                      </a:r>
                      <a:r>
                        <a:rPr lang="zh-TW" sz="1800">
                          <a:effectLst/>
                        </a:rPr>
                        <a:t>工具的操作對我而言具有挑戰性 </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a:effectLst/>
                        </a:rPr>
                        <a:t>4.45</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1.603</a:t>
                      </a:r>
                      <a:endParaRPr lang="zh-TW" sz="1800" dirty="0">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1257796295"/>
                  </a:ext>
                </a:extLst>
              </a:tr>
              <a:tr h="165621">
                <a:tc>
                  <a:txBody>
                    <a:bodyPr/>
                    <a:lstStyle/>
                    <a:p>
                      <a:r>
                        <a:rPr lang="en-US" sz="1800">
                          <a:effectLst/>
                        </a:rPr>
                        <a:t>12 </a:t>
                      </a:r>
                      <a:r>
                        <a:rPr lang="zh-TW" sz="1800">
                          <a:effectLst/>
                        </a:rPr>
                        <a:t>圖書館導入的</a:t>
                      </a:r>
                      <a:r>
                        <a:rPr lang="en-US" sz="1800">
                          <a:effectLst/>
                        </a:rPr>
                        <a:t>AI</a:t>
                      </a:r>
                      <a:r>
                        <a:rPr lang="zh-TW" sz="1800">
                          <a:effectLst/>
                        </a:rPr>
                        <a:t>系統對我來說過於複雜 </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a:effectLst/>
                        </a:rPr>
                        <a:t>3.91</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1.589</a:t>
                      </a:r>
                      <a:endParaRPr lang="zh-TW" sz="1800" dirty="0">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159224678"/>
                  </a:ext>
                </a:extLst>
              </a:tr>
            </a:tbl>
          </a:graphicData>
        </a:graphic>
      </p:graphicFrame>
      <p:sp>
        <p:nvSpPr>
          <p:cNvPr id="4" name="投影片編號版面配置區 3">
            <a:extLst>
              <a:ext uri="{FF2B5EF4-FFF2-40B4-BE49-F238E27FC236}">
                <a16:creationId xmlns:a16="http://schemas.microsoft.com/office/drawing/2014/main" id="{1ECFDA35-3262-CA88-EE56-1771FA9F5A45}"/>
              </a:ext>
            </a:extLst>
          </p:cNvPr>
          <p:cNvSpPr>
            <a:spLocks noGrp="1"/>
          </p:cNvSpPr>
          <p:nvPr>
            <p:ph type="sldNum" sz="quarter" idx="12"/>
          </p:nvPr>
        </p:nvSpPr>
        <p:spPr>
          <a:xfrm>
            <a:off x="9347200" y="6381750"/>
            <a:ext cx="2844800" cy="476250"/>
          </a:xfrm>
        </p:spPr>
        <p:txBody>
          <a:bodyPr/>
          <a:lstStyle/>
          <a:p>
            <a:fld id="{A5700B3C-C64C-4571-A859-10CF07BFE63A}" type="slidenum">
              <a:rPr lang="en-US" altLang="zh-TW" smtClean="0"/>
              <a:pPr/>
              <a:t>36</a:t>
            </a:fld>
            <a:endParaRPr lang="en-US" altLang="zh-TW" dirty="0"/>
          </a:p>
        </p:txBody>
      </p:sp>
      <p:graphicFrame>
        <p:nvGraphicFramePr>
          <p:cNvPr id="8" name="內容版面配置區 4">
            <a:extLst>
              <a:ext uri="{FF2B5EF4-FFF2-40B4-BE49-F238E27FC236}">
                <a16:creationId xmlns:a16="http://schemas.microsoft.com/office/drawing/2014/main" id="{C3734758-CF1D-ADE7-9AB1-5DC069BCD95D}"/>
              </a:ext>
            </a:extLst>
          </p:cNvPr>
          <p:cNvGraphicFramePr>
            <a:graphicFrameLocks/>
          </p:cNvGraphicFramePr>
          <p:nvPr>
            <p:extLst>
              <p:ext uri="{D42A27DB-BD31-4B8C-83A1-F6EECF244321}">
                <p14:modId xmlns:p14="http://schemas.microsoft.com/office/powerpoint/2010/main" val="1912267839"/>
              </p:ext>
            </p:extLst>
          </p:nvPr>
        </p:nvGraphicFramePr>
        <p:xfrm>
          <a:off x="2355740" y="4221088"/>
          <a:ext cx="8492788" cy="1645920"/>
        </p:xfrm>
        <a:graphic>
          <a:graphicData uri="http://schemas.openxmlformats.org/drawingml/2006/table">
            <a:tbl>
              <a:tblPr>
                <a:tableStyleId>{5C22544A-7EE6-4342-B048-85BDC9FD1C3A}</a:tableStyleId>
              </a:tblPr>
              <a:tblGrid>
                <a:gridCol w="5540460">
                  <a:extLst>
                    <a:ext uri="{9D8B030D-6E8A-4147-A177-3AD203B41FA5}">
                      <a16:colId xmlns:a16="http://schemas.microsoft.com/office/drawing/2014/main" val="3247385865"/>
                    </a:ext>
                  </a:extLst>
                </a:gridCol>
                <a:gridCol w="1476164">
                  <a:extLst>
                    <a:ext uri="{9D8B030D-6E8A-4147-A177-3AD203B41FA5}">
                      <a16:colId xmlns:a16="http://schemas.microsoft.com/office/drawing/2014/main" val="2189543285"/>
                    </a:ext>
                  </a:extLst>
                </a:gridCol>
                <a:gridCol w="1476164">
                  <a:extLst>
                    <a:ext uri="{9D8B030D-6E8A-4147-A177-3AD203B41FA5}">
                      <a16:colId xmlns:a16="http://schemas.microsoft.com/office/drawing/2014/main" val="3883041717"/>
                    </a:ext>
                  </a:extLst>
                </a:gridCol>
              </a:tblGrid>
              <a:tr h="0">
                <a:tc>
                  <a:txBody>
                    <a:bodyPr/>
                    <a:lstStyle/>
                    <a:p>
                      <a:r>
                        <a:rPr lang="en-US" sz="1800" dirty="0">
                          <a:effectLst/>
                        </a:rPr>
                        <a:t> </a:t>
                      </a:r>
                      <a:r>
                        <a:rPr lang="zh-TW" altLang="en-US" sz="1800" dirty="0">
                          <a:effectLst/>
                        </a:rPr>
                        <a:t>可測試性</a:t>
                      </a:r>
                      <a:endParaRPr lang="en-US" sz="1800" dirty="0">
                        <a:effectLst/>
                      </a:endParaRPr>
                    </a:p>
                  </a:txBody>
                  <a:tcPr marL="0" marR="0" marT="0" marB="0" anchor="b"/>
                </a:tc>
                <a:tc>
                  <a:txBody>
                    <a:bodyPr/>
                    <a:lstStyle/>
                    <a:p>
                      <a:r>
                        <a:rPr lang="zh-TW" sz="1800" dirty="0">
                          <a:effectLst/>
                        </a:rPr>
                        <a:t>平均值</a:t>
                      </a:r>
                    </a:p>
                  </a:txBody>
                  <a:tcPr marL="0" marR="0" marT="0" marB="0" anchor="b"/>
                </a:tc>
                <a:tc>
                  <a:txBody>
                    <a:bodyPr/>
                    <a:lstStyle/>
                    <a:p>
                      <a:r>
                        <a:rPr lang="zh-TW" sz="1800" dirty="0">
                          <a:effectLst/>
                        </a:rPr>
                        <a:t>標準差</a:t>
                      </a:r>
                    </a:p>
                  </a:txBody>
                  <a:tcPr marL="0" marR="0" marT="0" marB="0" anchor="b"/>
                </a:tc>
                <a:extLst>
                  <a:ext uri="{0D108BD9-81ED-4DB2-BD59-A6C34878D82A}">
                    <a16:rowId xmlns:a16="http://schemas.microsoft.com/office/drawing/2014/main" val="1196166770"/>
                  </a:ext>
                </a:extLst>
              </a:tr>
              <a:tr h="0">
                <a:tc>
                  <a:txBody>
                    <a:bodyPr/>
                    <a:lstStyle/>
                    <a:p>
                      <a:r>
                        <a:rPr lang="en-US" sz="1800">
                          <a:effectLst/>
                        </a:rPr>
                        <a:t>13 </a:t>
                      </a:r>
                      <a:r>
                        <a:rPr lang="zh-TW" sz="1800">
                          <a:effectLst/>
                        </a:rPr>
                        <a:t>我有機會在圖書館正式導入前試用</a:t>
                      </a:r>
                      <a:r>
                        <a:rPr lang="en-US" sz="1800">
                          <a:effectLst/>
                        </a:rPr>
                        <a:t>AI</a:t>
                      </a:r>
                      <a:r>
                        <a:rPr lang="zh-TW" sz="1800">
                          <a:effectLst/>
                        </a:rPr>
                        <a:t>系統或工具 </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4.70</a:t>
                      </a:r>
                      <a:endParaRPr lang="zh-TW" sz="1800" dirty="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1.611</a:t>
                      </a:r>
                      <a:endParaRPr lang="zh-TW" sz="1800" dirty="0">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1194066954"/>
                  </a:ext>
                </a:extLst>
              </a:tr>
              <a:tr h="0">
                <a:tc>
                  <a:txBody>
                    <a:bodyPr/>
                    <a:lstStyle/>
                    <a:p>
                      <a:r>
                        <a:rPr lang="en-US" sz="1800">
                          <a:effectLst/>
                        </a:rPr>
                        <a:t>14 </a:t>
                      </a:r>
                      <a:r>
                        <a:rPr lang="zh-TW" sz="1800">
                          <a:effectLst/>
                        </a:rPr>
                        <a:t>圖書館提供資源讓我能探索或嘗試</a:t>
                      </a:r>
                      <a:r>
                        <a:rPr lang="en-US" sz="1800">
                          <a:effectLst/>
                        </a:rPr>
                        <a:t>AI</a:t>
                      </a:r>
                      <a:r>
                        <a:rPr lang="zh-TW" sz="1800">
                          <a:effectLst/>
                        </a:rPr>
                        <a:t>應用 </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a:effectLst/>
                        </a:rPr>
                        <a:t>4.63</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1.657</a:t>
                      </a:r>
                      <a:endParaRPr lang="zh-TW" sz="1800" dirty="0">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3987400474"/>
                  </a:ext>
                </a:extLst>
              </a:tr>
              <a:tr h="0">
                <a:tc>
                  <a:txBody>
                    <a:bodyPr/>
                    <a:lstStyle/>
                    <a:p>
                      <a:r>
                        <a:rPr lang="en-US" sz="1800">
                          <a:effectLst/>
                        </a:rPr>
                        <a:t>15 </a:t>
                      </a:r>
                      <a:r>
                        <a:rPr lang="zh-TW" sz="1800">
                          <a:effectLst/>
                        </a:rPr>
                        <a:t>我曾經在工作中主動試用過</a:t>
                      </a:r>
                      <a:r>
                        <a:rPr lang="en-US" sz="1800">
                          <a:effectLst/>
                        </a:rPr>
                        <a:t>AI</a:t>
                      </a:r>
                      <a:r>
                        <a:rPr lang="zh-TW" sz="1800">
                          <a:effectLst/>
                        </a:rPr>
                        <a:t>相關工具或系統 </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a:effectLst/>
                        </a:rPr>
                        <a:t>5.63</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1.434</a:t>
                      </a:r>
                      <a:endParaRPr lang="zh-TW" sz="1800" dirty="0">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450207634"/>
                  </a:ext>
                </a:extLst>
              </a:tr>
              <a:tr h="222424">
                <a:tc>
                  <a:txBody>
                    <a:bodyPr/>
                    <a:lstStyle/>
                    <a:p>
                      <a:pPr marL="358775" indent="-358775"/>
                      <a:r>
                        <a:rPr lang="en-US" sz="1800" dirty="0">
                          <a:effectLst/>
                        </a:rPr>
                        <a:t>16 </a:t>
                      </a:r>
                      <a:r>
                        <a:rPr lang="zh-TW" sz="1800" dirty="0">
                          <a:effectLst/>
                        </a:rPr>
                        <a:t>圖書館鼓勵我在嘗試</a:t>
                      </a:r>
                      <a:r>
                        <a:rPr lang="en-US" sz="1800" dirty="0">
                          <a:effectLst/>
                        </a:rPr>
                        <a:t>AI</a:t>
                      </a:r>
                      <a:r>
                        <a:rPr lang="zh-TW" sz="1800" dirty="0">
                          <a:effectLst/>
                        </a:rPr>
                        <a:t>應用時勇於實驗，即使失敗也不會受到責難 </a:t>
                      </a:r>
                      <a:endParaRPr lang="zh-TW" sz="1800" dirty="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a:effectLst/>
                        </a:rPr>
                        <a:t>5.04</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1.616</a:t>
                      </a:r>
                      <a:endParaRPr lang="zh-TW" sz="1800" dirty="0">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2047807003"/>
                  </a:ext>
                </a:extLst>
              </a:tr>
            </a:tbl>
          </a:graphicData>
        </a:graphic>
      </p:graphicFrame>
    </p:spTree>
    <p:extLst>
      <p:ext uri="{BB962C8B-B14F-4D97-AF65-F5344CB8AC3E}">
        <p14:creationId xmlns:p14="http://schemas.microsoft.com/office/powerpoint/2010/main" val="37802792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04096B6-4C64-EAB3-8AD9-56CAB650AD13}"/>
              </a:ext>
            </a:extLst>
          </p:cNvPr>
          <p:cNvSpPr>
            <a:spLocks noGrp="1"/>
          </p:cNvSpPr>
          <p:nvPr>
            <p:ph type="title"/>
          </p:nvPr>
        </p:nvSpPr>
        <p:spPr>
          <a:xfrm>
            <a:off x="1488018" y="119064"/>
            <a:ext cx="10079567" cy="1222375"/>
          </a:xfrm>
        </p:spPr>
        <p:txBody>
          <a:bodyPr/>
          <a:lstStyle/>
          <a:p>
            <a:r>
              <a:rPr lang="zh-TW" altLang="en-US" dirty="0"/>
              <a:t>創新擴散</a:t>
            </a:r>
            <a:r>
              <a:rPr lang="en-US" altLang="zh-TW" dirty="0"/>
              <a:t>—</a:t>
            </a:r>
            <a:r>
              <a:rPr lang="zh-TW" altLang="zh-TW" dirty="0"/>
              <a:t>館員認知「圖書館</a:t>
            </a:r>
            <a:r>
              <a:rPr lang="en-US" altLang="zh-TW" dirty="0"/>
              <a:t>AI</a:t>
            </a:r>
            <a:r>
              <a:rPr lang="zh-TW" altLang="zh-TW" dirty="0"/>
              <a:t>服務」的可觀察性</a:t>
            </a:r>
            <a:r>
              <a:rPr lang="zh-TW" altLang="en-US" dirty="0"/>
              <a:t>、態度</a:t>
            </a:r>
            <a:r>
              <a:rPr lang="zh-TW" altLang="zh-TW" dirty="0"/>
              <a:t>分析</a:t>
            </a:r>
            <a:endParaRPr lang="zh-TW" altLang="en-US" dirty="0"/>
          </a:p>
        </p:txBody>
      </p:sp>
      <p:graphicFrame>
        <p:nvGraphicFramePr>
          <p:cNvPr id="5" name="內容版面配置區 4">
            <a:extLst>
              <a:ext uri="{FF2B5EF4-FFF2-40B4-BE49-F238E27FC236}">
                <a16:creationId xmlns:a16="http://schemas.microsoft.com/office/drawing/2014/main" id="{4658685F-13B1-496B-079D-D3826FCC85CC}"/>
              </a:ext>
            </a:extLst>
          </p:cNvPr>
          <p:cNvGraphicFramePr>
            <a:graphicFrameLocks noGrp="1"/>
          </p:cNvGraphicFramePr>
          <p:nvPr>
            <p:ph idx="1"/>
            <p:extLst>
              <p:ext uri="{D42A27DB-BD31-4B8C-83A1-F6EECF244321}">
                <p14:modId xmlns:p14="http://schemas.microsoft.com/office/powerpoint/2010/main" val="3292882432"/>
              </p:ext>
            </p:extLst>
          </p:nvPr>
        </p:nvGraphicFramePr>
        <p:xfrm>
          <a:off x="1919536" y="1916832"/>
          <a:ext cx="8696076" cy="1371600"/>
        </p:xfrm>
        <a:graphic>
          <a:graphicData uri="http://schemas.openxmlformats.org/drawingml/2006/table">
            <a:tbl>
              <a:tblPr>
                <a:tableStyleId>{5C22544A-7EE6-4342-B048-85BDC9FD1C3A}</a:tableStyleId>
              </a:tblPr>
              <a:tblGrid>
                <a:gridCol w="5400600">
                  <a:extLst>
                    <a:ext uri="{9D8B030D-6E8A-4147-A177-3AD203B41FA5}">
                      <a16:colId xmlns:a16="http://schemas.microsoft.com/office/drawing/2014/main" val="2438889648"/>
                    </a:ext>
                  </a:extLst>
                </a:gridCol>
                <a:gridCol w="1647738">
                  <a:extLst>
                    <a:ext uri="{9D8B030D-6E8A-4147-A177-3AD203B41FA5}">
                      <a16:colId xmlns:a16="http://schemas.microsoft.com/office/drawing/2014/main" val="4286630213"/>
                    </a:ext>
                  </a:extLst>
                </a:gridCol>
                <a:gridCol w="1647738">
                  <a:extLst>
                    <a:ext uri="{9D8B030D-6E8A-4147-A177-3AD203B41FA5}">
                      <a16:colId xmlns:a16="http://schemas.microsoft.com/office/drawing/2014/main" val="3931851465"/>
                    </a:ext>
                  </a:extLst>
                </a:gridCol>
              </a:tblGrid>
              <a:tr h="0">
                <a:tc>
                  <a:txBody>
                    <a:bodyPr/>
                    <a:lstStyle/>
                    <a:p>
                      <a:r>
                        <a:rPr lang="en-US" sz="1800" dirty="0">
                          <a:effectLst/>
                        </a:rPr>
                        <a:t> </a:t>
                      </a:r>
                      <a:r>
                        <a:rPr lang="zh-TW" altLang="en-US" sz="1800" dirty="0">
                          <a:effectLst/>
                        </a:rPr>
                        <a:t>可觀察性</a:t>
                      </a:r>
                      <a:endParaRPr lang="zh-TW" sz="1800" dirty="0">
                        <a:effectLst/>
                        <a:latin typeface="Times New Roman" panose="02020603050405020304" pitchFamily="18" charset="0"/>
                        <a:ea typeface="微軟正黑體" panose="020B0604030504040204" pitchFamily="34" charset="-120"/>
                      </a:endParaRPr>
                    </a:p>
                  </a:txBody>
                  <a:tcPr marL="0" marR="0" marT="0" marB="0" anchor="b"/>
                </a:tc>
                <a:tc>
                  <a:txBody>
                    <a:bodyPr/>
                    <a:lstStyle/>
                    <a:p>
                      <a:r>
                        <a:rPr lang="zh-TW" sz="1800" dirty="0">
                          <a:effectLst/>
                        </a:rPr>
                        <a:t>平均值</a:t>
                      </a:r>
                      <a:endParaRPr lang="zh-TW" sz="1800" dirty="0">
                        <a:effectLst/>
                        <a:latin typeface="Times New Roman" panose="02020603050405020304" pitchFamily="18" charset="0"/>
                        <a:ea typeface="微軟正黑體" panose="020B0604030504040204" pitchFamily="34" charset="-120"/>
                      </a:endParaRPr>
                    </a:p>
                  </a:txBody>
                  <a:tcPr marL="0" marR="0" marT="0" marB="0" anchor="b"/>
                </a:tc>
                <a:tc>
                  <a:txBody>
                    <a:bodyPr/>
                    <a:lstStyle/>
                    <a:p>
                      <a:r>
                        <a:rPr lang="zh-TW" sz="1800" dirty="0">
                          <a:effectLst/>
                        </a:rPr>
                        <a:t>標準差</a:t>
                      </a:r>
                      <a:endParaRPr lang="zh-TW" sz="1800" dirty="0">
                        <a:effectLst/>
                        <a:latin typeface="Times New Roman" panose="02020603050405020304" pitchFamily="18" charset="0"/>
                        <a:ea typeface="微軟正黑體" panose="020B0604030504040204" pitchFamily="34" charset="-120"/>
                      </a:endParaRPr>
                    </a:p>
                  </a:txBody>
                  <a:tcPr marL="0" marR="0" marT="0" marB="0" anchor="b"/>
                </a:tc>
                <a:extLst>
                  <a:ext uri="{0D108BD9-81ED-4DB2-BD59-A6C34878D82A}">
                    <a16:rowId xmlns:a16="http://schemas.microsoft.com/office/drawing/2014/main" val="4257021680"/>
                  </a:ext>
                </a:extLst>
              </a:tr>
              <a:tr h="0">
                <a:tc>
                  <a:txBody>
                    <a:bodyPr/>
                    <a:lstStyle/>
                    <a:p>
                      <a:r>
                        <a:rPr lang="en-US" sz="1800">
                          <a:effectLst/>
                        </a:rPr>
                        <a:t>17 </a:t>
                      </a:r>
                      <a:r>
                        <a:rPr lang="zh-TW" sz="1800">
                          <a:effectLst/>
                        </a:rPr>
                        <a:t>我能明顯觀察到其他館員使用</a:t>
                      </a:r>
                      <a:r>
                        <a:rPr lang="en-US" sz="1800">
                          <a:effectLst/>
                        </a:rPr>
                        <a:t>AI</a:t>
                      </a:r>
                      <a:r>
                        <a:rPr lang="zh-TW" sz="1800">
                          <a:effectLst/>
                        </a:rPr>
                        <a:t>後的成效 </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4.66</a:t>
                      </a:r>
                      <a:endParaRPr lang="zh-TW" sz="1800" dirty="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1.668</a:t>
                      </a:r>
                      <a:endParaRPr lang="zh-TW" sz="1800" dirty="0">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1537288538"/>
                  </a:ext>
                </a:extLst>
              </a:tr>
              <a:tr h="0">
                <a:tc>
                  <a:txBody>
                    <a:bodyPr/>
                    <a:lstStyle/>
                    <a:p>
                      <a:r>
                        <a:rPr lang="en-US" sz="1800">
                          <a:effectLst/>
                        </a:rPr>
                        <a:t>18 </a:t>
                      </a:r>
                      <a:r>
                        <a:rPr lang="zh-TW" sz="1800">
                          <a:effectLst/>
                        </a:rPr>
                        <a:t>我能明顯觀察到其他圖書館導入</a:t>
                      </a:r>
                      <a:r>
                        <a:rPr lang="en-US" sz="1800">
                          <a:effectLst/>
                        </a:rPr>
                        <a:t>AI</a:t>
                      </a:r>
                      <a:r>
                        <a:rPr lang="zh-TW" sz="1800">
                          <a:effectLst/>
                        </a:rPr>
                        <a:t>後的成效 </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a:effectLst/>
                        </a:rPr>
                        <a:t>4.55</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1.567</a:t>
                      </a:r>
                      <a:endParaRPr lang="zh-TW" sz="1800" dirty="0">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3666608318"/>
                  </a:ext>
                </a:extLst>
              </a:tr>
              <a:tr h="0">
                <a:tc>
                  <a:txBody>
                    <a:bodyPr/>
                    <a:lstStyle/>
                    <a:p>
                      <a:r>
                        <a:rPr lang="en-US" sz="1800">
                          <a:effectLst/>
                        </a:rPr>
                        <a:t>19 </a:t>
                      </a:r>
                      <a:r>
                        <a:rPr lang="zh-TW" sz="1800">
                          <a:effectLst/>
                        </a:rPr>
                        <a:t>我能清楚看見</a:t>
                      </a:r>
                      <a:r>
                        <a:rPr lang="en-US" sz="1800">
                          <a:effectLst/>
                        </a:rPr>
                        <a:t>AI</a:t>
                      </a:r>
                      <a:r>
                        <a:rPr lang="zh-TW" sz="1800">
                          <a:effectLst/>
                        </a:rPr>
                        <a:t>在工作上的具體成果 </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a:effectLst/>
                        </a:rPr>
                        <a:t>4.94</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1.443</a:t>
                      </a:r>
                      <a:endParaRPr lang="zh-TW" sz="1800" dirty="0">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1603610788"/>
                  </a:ext>
                </a:extLst>
              </a:tr>
              <a:tr h="0">
                <a:tc>
                  <a:txBody>
                    <a:bodyPr/>
                    <a:lstStyle/>
                    <a:p>
                      <a:r>
                        <a:rPr lang="en-US" sz="1800">
                          <a:effectLst/>
                        </a:rPr>
                        <a:t>20 </a:t>
                      </a:r>
                      <a:r>
                        <a:rPr lang="zh-TW" sz="1800">
                          <a:effectLst/>
                        </a:rPr>
                        <a:t>我認為</a:t>
                      </a:r>
                      <a:r>
                        <a:rPr lang="en-US" sz="1800">
                          <a:effectLst/>
                        </a:rPr>
                        <a:t>AI</a:t>
                      </a:r>
                      <a:r>
                        <a:rPr lang="zh-TW" sz="1800">
                          <a:effectLst/>
                        </a:rPr>
                        <a:t>的導入成效容易呈現與評估 </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a:effectLst/>
                        </a:rPr>
                        <a:t>4.69</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1.375</a:t>
                      </a:r>
                      <a:endParaRPr lang="zh-TW" sz="1800" dirty="0">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2804979207"/>
                  </a:ext>
                </a:extLst>
              </a:tr>
            </a:tbl>
          </a:graphicData>
        </a:graphic>
      </p:graphicFrame>
      <p:sp>
        <p:nvSpPr>
          <p:cNvPr id="4" name="投影片編號版面配置區 3">
            <a:extLst>
              <a:ext uri="{FF2B5EF4-FFF2-40B4-BE49-F238E27FC236}">
                <a16:creationId xmlns:a16="http://schemas.microsoft.com/office/drawing/2014/main" id="{6A4D6967-7858-2C5A-8DE9-9D1425A96F85}"/>
              </a:ext>
            </a:extLst>
          </p:cNvPr>
          <p:cNvSpPr>
            <a:spLocks noGrp="1"/>
          </p:cNvSpPr>
          <p:nvPr>
            <p:ph type="sldNum" sz="quarter" idx="12"/>
          </p:nvPr>
        </p:nvSpPr>
        <p:spPr>
          <a:xfrm>
            <a:off x="9347200" y="6381750"/>
            <a:ext cx="2844800" cy="476250"/>
          </a:xfrm>
        </p:spPr>
        <p:txBody>
          <a:bodyPr/>
          <a:lstStyle/>
          <a:p>
            <a:fld id="{A5700B3C-C64C-4571-A859-10CF07BFE63A}" type="slidenum">
              <a:rPr lang="en-US" altLang="zh-TW" smtClean="0"/>
              <a:pPr/>
              <a:t>37</a:t>
            </a:fld>
            <a:endParaRPr lang="en-US" altLang="zh-TW" dirty="0"/>
          </a:p>
        </p:txBody>
      </p:sp>
      <p:graphicFrame>
        <p:nvGraphicFramePr>
          <p:cNvPr id="3" name="內容版面配置區 4">
            <a:extLst>
              <a:ext uri="{FF2B5EF4-FFF2-40B4-BE49-F238E27FC236}">
                <a16:creationId xmlns:a16="http://schemas.microsoft.com/office/drawing/2014/main" id="{A9AF1B10-2592-F99D-933A-49F0212533DD}"/>
              </a:ext>
            </a:extLst>
          </p:cNvPr>
          <p:cNvGraphicFramePr>
            <a:graphicFrameLocks/>
          </p:cNvGraphicFramePr>
          <p:nvPr>
            <p:extLst>
              <p:ext uri="{D42A27DB-BD31-4B8C-83A1-F6EECF244321}">
                <p14:modId xmlns:p14="http://schemas.microsoft.com/office/powerpoint/2010/main" val="1139880632"/>
              </p:ext>
            </p:extLst>
          </p:nvPr>
        </p:nvGraphicFramePr>
        <p:xfrm>
          <a:off x="1919536" y="3569569"/>
          <a:ext cx="8696076" cy="1371600"/>
        </p:xfrm>
        <a:graphic>
          <a:graphicData uri="http://schemas.openxmlformats.org/drawingml/2006/table">
            <a:tbl>
              <a:tblPr>
                <a:tableStyleId>{5C22544A-7EE6-4342-B048-85BDC9FD1C3A}</a:tableStyleId>
              </a:tblPr>
              <a:tblGrid>
                <a:gridCol w="5400600">
                  <a:extLst>
                    <a:ext uri="{9D8B030D-6E8A-4147-A177-3AD203B41FA5}">
                      <a16:colId xmlns:a16="http://schemas.microsoft.com/office/drawing/2014/main" val="427231881"/>
                    </a:ext>
                  </a:extLst>
                </a:gridCol>
                <a:gridCol w="1647738">
                  <a:extLst>
                    <a:ext uri="{9D8B030D-6E8A-4147-A177-3AD203B41FA5}">
                      <a16:colId xmlns:a16="http://schemas.microsoft.com/office/drawing/2014/main" val="29112189"/>
                    </a:ext>
                  </a:extLst>
                </a:gridCol>
                <a:gridCol w="1647738">
                  <a:extLst>
                    <a:ext uri="{9D8B030D-6E8A-4147-A177-3AD203B41FA5}">
                      <a16:colId xmlns:a16="http://schemas.microsoft.com/office/drawing/2014/main" val="2913293612"/>
                    </a:ext>
                  </a:extLst>
                </a:gridCol>
              </a:tblGrid>
              <a:tr h="0">
                <a:tc>
                  <a:txBody>
                    <a:bodyPr/>
                    <a:lstStyle/>
                    <a:p>
                      <a:r>
                        <a:rPr lang="en-US" sz="1800" dirty="0">
                          <a:effectLst/>
                        </a:rPr>
                        <a:t> </a:t>
                      </a:r>
                      <a:r>
                        <a:rPr lang="zh-TW" altLang="en-US" sz="1800" dirty="0">
                          <a:effectLst/>
                        </a:rPr>
                        <a:t>態度</a:t>
                      </a:r>
                      <a:endParaRPr lang="zh-TW" sz="1800" dirty="0">
                        <a:effectLst/>
                        <a:latin typeface="Times New Roman" panose="02020603050405020304" pitchFamily="18" charset="0"/>
                        <a:ea typeface="微軟正黑體" panose="020B0604030504040204" pitchFamily="34" charset="-120"/>
                      </a:endParaRPr>
                    </a:p>
                  </a:txBody>
                  <a:tcPr marL="0" marR="0" marT="0" marB="0" anchor="b"/>
                </a:tc>
                <a:tc>
                  <a:txBody>
                    <a:bodyPr/>
                    <a:lstStyle/>
                    <a:p>
                      <a:r>
                        <a:rPr lang="zh-TW" sz="1800" dirty="0">
                          <a:effectLst/>
                        </a:rPr>
                        <a:t>平均值</a:t>
                      </a:r>
                      <a:endParaRPr lang="zh-TW" sz="1800" dirty="0">
                        <a:effectLst/>
                        <a:latin typeface="Times New Roman" panose="02020603050405020304" pitchFamily="18" charset="0"/>
                        <a:ea typeface="微軟正黑體" panose="020B0604030504040204" pitchFamily="34" charset="-120"/>
                      </a:endParaRPr>
                    </a:p>
                  </a:txBody>
                  <a:tcPr marL="0" marR="0" marT="0" marB="0" anchor="b"/>
                </a:tc>
                <a:tc>
                  <a:txBody>
                    <a:bodyPr/>
                    <a:lstStyle/>
                    <a:p>
                      <a:r>
                        <a:rPr lang="zh-TW" sz="1800" dirty="0">
                          <a:effectLst/>
                        </a:rPr>
                        <a:t>標準差</a:t>
                      </a:r>
                      <a:endParaRPr lang="zh-TW" sz="1800" dirty="0">
                        <a:effectLst/>
                        <a:latin typeface="Times New Roman" panose="02020603050405020304" pitchFamily="18" charset="0"/>
                        <a:ea typeface="微軟正黑體" panose="020B0604030504040204" pitchFamily="34" charset="-120"/>
                      </a:endParaRPr>
                    </a:p>
                  </a:txBody>
                  <a:tcPr marL="0" marR="0" marT="0" marB="0" anchor="b"/>
                </a:tc>
                <a:extLst>
                  <a:ext uri="{0D108BD9-81ED-4DB2-BD59-A6C34878D82A}">
                    <a16:rowId xmlns:a16="http://schemas.microsoft.com/office/drawing/2014/main" val="3192753480"/>
                  </a:ext>
                </a:extLst>
              </a:tr>
              <a:tr h="0">
                <a:tc>
                  <a:txBody>
                    <a:bodyPr/>
                    <a:lstStyle/>
                    <a:p>
                      <a:r>
                        <a:rPr lang="en-US" sz="1800">
                          <a:effectLst/>
                        </a:rPr>
                        <a:t>21 </a:t>
                      </a:r>
                      <a:r>
                        <a:rPr lang="zh-TW" sz="1800">
                          <a:effectLst/>
                        </a:rPr>
                        <a:t>我對於在圖書館工作中使用</a:t>
                      </a:r>
                      <a:r>
                        <a:rPr lang="en-US" sz="1800">
                          <a:effectLst/>
                        </a:rPr>
                        <a:t>AI</a:t>
                      </a:r>
                      <a:r>
                        <a:rPr lang="zh-TW" sz="1800">
                          <a:effectLst/>
                        </a:rPr>
                        <a:t>持正面態度 </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a:effectLst/>
                        </a:rPr>
                        <a:t>5.89</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1.077</a:t>
                      </a:r>
                      <a:endParaRPr lang="zh-TW" sz="1800" dirty="0">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3293091307"/>
                  </a:ext>
                </a:extLst>
              </a:tr>
              <a:tr h="0">
                <a:tc>
                  <a:txBody>
                    <a:bodyPr/>
                    <a:lstStyle/>
                    <a:p>
                      <a:r>
                        <a:rPr lang="en-US" sz="1800">
                          <a:effectLst/>
                        </a:rPr>
                        <a:t>22 </a:t>
                      </a:r>
                      <a:r>
                        <a:rPr lang="zh-TW" sz="1800">
                          <a:effectLst/>
                        </a:rPr>
                        <a:t>我對於</a:t>
                      </a:r>
                      <a:r>
                        <a:rPr lang="en-US" sz="1800">
                          <a:effectLst/>
                        </a:rPr>
                        <a:t>AI</a:t>
                      </a:r>
                      <a:r>
                        <a:rPr lang="zh-TW" sz="1800">
                          <a:effectLst/>
                        </a:rPr>
                        <a:t>能協助館員工作的潛力感到樂觀 </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a:effectLst/>
                        </a:rPr>
                        <a:t>5.66</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1.196</a:t>
                      </a:r>
                      <a:endParaRPr lang="zh-TW" sz="1800" dirty="0">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544020751"/>
                  </a:ext>
                </a:extLst>
              </a:tr>
              <a:tr h="0">
                <a:tc>
                  <a:txBody>
                    <a:bodyPr/>
                    <a:lstStyle/>
                    <a:p>
                      <a:r>
                        <a:rPr lang="en-US" sz="1800">
                          <a:effectLst/>
                        </a:rPr>
                        <a:t>23 </a:t>
                      </a:r>
                      <a:r>
                        <a:rPr lang="zh-TW" sz="1800">
                          <a:effectLst/>
                        </a:rPr>
                        <a:t>我認為應該將</a:t>
                      </a:r>
                      <a:r>
                        <a:rPr lang="en-US" sz="1800">
                          <a:effectLst/>
                        </a:rPr>
                        <a:t>AI</a:t>
                      </a:r>
                      <a:r>
                        <a:rPr lang="zh-TW" sz="1800">
                          <a:effectLst/>
                        </a:rPr>
                        <a:t>納入圖書館的館務發展政策中 </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a:effectLst/>
                        </a:rPr>
                        <a:t>5.41</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1.250</a:t>
                      </a:r>
                      <a:endParaRPr lang="zh-TW" sz="1800" dirty="0">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770416871"/>
                  </a:ext>
                </a:extLst>
              </a:tr>
              <a:tr h="0">
                <a:tc>
                  <a:txBody>
                    <a:bodyPr/>
                    <a:lstStyle/>
                    <a:p>
                      <a:r>
                        <a:rPr lang="en-US" sz="1800">
                          <a:effectLst/>
                        </a:rPr>
                        <a:t>24 </a:t>
                      </a:r>
                      <a:r>
                        <a:rPr lang="zh-TW" sz="1800">
                          <a:effectLst/>
                        </a:rPr>
                        <a:t>我支持圖書館積極規劃</a:t>
                      </a:r>
                      <a:r>
                        <a:rPr lang="en-US" sz="1800">
                          <a:effectLst/>
                        </a:rPr>
                        <a:t>AI</a:t>
                      </a:r>
                      <a:r>
                        <a:rPr lang="zh-TW" sz="1800">
                          <a:effectLst/>
                        </a:rPr>
                        <a:t>應用策略 </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a:effectLst/>
                        </a:rPr>
                        <a:t>5.70</a:t>
                      </a:r>
                      <a:endParaRPr lang="zh-TW" sz="1800">
                        <a:effectLst/>
                        <a:latin typeface="Times New Roman" panose="02020603050405020304" pitchFamily="18" charset="0"/>
                        <a:ea typeface="微軟正黑體" panose="020B0604030504040204" pitchFamily="34" charset="-120"/>
                      </a:endParaRPr>
                    </a:p>
                  </a:txBody>
                  <a:tcPr marL="0" marR="0" marT="0" marB="0"/>
                </a:tc>
                <a:tc>
                  <a:txBody>
                    <a:bodyPr/>
                    <a:lstStyle/>
                    <a:p>
                      <a:r>
                        <a:rPr lang="en-US" sz="1800" dirty="0">
                          <a:effectLst/>
                        </a:rPr>
                        <a:t>1.142</a:t>
                      </a:r>
                      <a:endParaRPr lang="zh-TW" sz="1800" dirty="0">
                        <a:effectLst/>
                        <a:latin typeface="Times New Roman" panose="02020603050405020304" pitchFamily="18" charset="0"/>
                        <a:ea typeface="微軟正黑體" panose="020B0604030504040204" pitchFamily="34" charset="-120"/>
                      </a:endParaRPr>
                    </a:p>
                  </a:txBody>
                  <a:tcPr marL="0" marR="0" marT="0" marB="0"/>
                </a:tc>
                <a:extLst>
                  <a:ext uri="{0D108BD9-81ED-4DB2-BD59-A6C34878D82A}">
                    <a16:rowId xmlns:a16="http://schemas.microsoft.com/office/drawing/2014/main" val="1146724168"/>
                  </a:ext>
                </a:extLst>
              </a:tr>
            </a:tbl>
          </a:graphicData>
        </a:graphic>
      </p:graphicFrame>
    </p:spTree>
    <p:extLst>
      <p:ext uri="{BB962C8B-B14F-4D97-AF65-F5344CB8AC3E}">
        <p14:creationId xmlns:p14="http://schemas.microsoft.com/office/powerpoint/2010/main" val="15304861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a:extLst>
              <a:ext uri="{FF2B5EF4-FFF2-40B4-BE49-F238E27FC236}">
                <a16:creationId xmlns:a16="http://schemas.microsoft.com/office/drawing/2014/main" id="{5F6C0E4F-DF7C-7C14-EBCE-3ADCD9676F57}"/>
              </a:ext>
            </a:extLst>
          </p:cNvPr>
          <p:cNvSpPr>
            <a:spLocks noGrp="1"/>
          </p:cNvSpPr>
          <p:nvPr>
            <p:ph type="title"/>
          </p:nvPr>
        </p:nvSpPr>
        <p:spPr/>
        <p:txBody>
          <a:bodyPr/>
          <a:lstStyle/>
          <a:p>
            <a:r>
              <a:rPr lang="zh-TW" altLang="en-US" dirty="0"/>
              <a:t>大學圖書館館員</a:t>
            </a:r>
            <a:r>
              <a:rPr lang="en-US" altLang="zh-TW" dirty="0"/>
              <a:t>ai</a:t>
            </a:r>
            <a:r>
              <a:rPr lang="zh-TW" altLang="en-US" dirty="0"/>
              <a:t>知能運用案例</a:t>
            </a:r>
          </a:p>
        </p:txBody>
      </p:sp>
      <p:sp>
        <p:nvSpPr>
          <p:cNvPr id="5" name="文字版面配置區 4">
            <a:extLst>
              <a:ext uri="{FF2B5EF4-FFF2-40B4-BE49-F238E27FC236}">
                <a16:creationId xmlns:a16="http://schemas.microsoft.com/office/drawing/2014/main" id="{F6BDA9A4-E350-1C3C-55BE-D0A2177CF072}"/>
              </a:ext>
            </a:extLst>
          </p:cNvPr>
          <p:cNvSpPr>
            <a:spLocks noGrp="1"/>
          </p:cNvSpPr>
          <p:nvPr>
            <p:ph type="body" idx="1"/>
          </p:nvPr>
        </p:nvSpPr>
        <p:spPr/>
        <p:txBody>
          <a:bodyPr/>
          <a:lstStyle/>
          <a:p>
            <a:endParaRPr lang="zh-TW" altLang="en-US"/>
          </a:p>
        </p:txBody>
      </p:sp>
      <p:sp>
        <p:nvSpPr>
          <p:cNvPr id="3" name="投影片編號版面配置區 2">
            <a:extLst>
              <a:ext uri="{FF2B5EF4-FFF2-40B4-BE49-F238E27FC236}">
                <a16:creationId xmlns:a16="http://schemas.microsoft.com/office/drawing/2014/main" id="{3EDBA633-3AF2-2B58-F151-BD13D916A259}"/>
              </a:ext>
            </a:extLst>
          </p:cNvPr>
          <p:cNvSpPr>
            <a:spLocks noGrp="1"/>
          </p:cNvSpPr>
          <p:nvPr>
            <p:ph type="sldNum" sz="quarter" idx="12"/>
          </p:nvPr>
        </p:nvSpPr>
        <p:spPr/>
        <p:txBody>
          <a:bodyPr/>
          <a:lstStyle/>
          <a:p>
            <a:pPr>
              <a:defRPr/>
            </a:pPr>
            <a:fld id="{2D2FBA0E-EDAA-4DAF-A7CC-B5206D2F5D0F}" type="slidenum">
              <a:rPr lang="en-US" altLang="zh-TW" smtClean="0"/>
              <a:pPr>
                <a:defRPr/>
              </a:pPr>
              <a:t>38</a:t>
            </a:fld>
            <a:endParaRPr lang="en-US" altLang="zh-TW"/>
          </a:p>
        </p:txBody>
      </p:sp>
    </p:spTree>
    <p:extLst>
      <p:ext uri="{BB962C8B-B14F-4D97-AF65-F5344CB8AC3E}">
        <p14:creationId xmlns:p14="http://schemas.microsoft.com/office/powerpoint/2010/main" val="33692726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a:extLst>
              <a:ext uri="{FF2B5EF4-FFF2-40B4-BE49-F238E27FC236}">
                <a16:creationId xmlns:a16="http://schemas.microsoft.com/office/drawing/2014/main" id="{DD9BAC6C-F1E7-F894-7EF3-B637F41FAB11}"/>
              </a:ext>
            </a:extLst>
          </p:cNvPr>
          <p:cNvSpPr>
            <a:spLocks noGrp="1"/>
          </p:cNvSpPr>
          <p:nvPr>
            <p:ph type="title"/>
          </p:nvPr>
        </p:nvSpPr>
        <p:spPr/>
        <p:txBody>
          <a:bodyPr/>
          <a:lstStyle/>
          <a:p>
            <a:r>
              <a:rPr lang="zh-TW" altLang="en-US" dirty="0"/>
              <a:t>案例舉隅</a:t>
            </a:r>
          </a:p>
        </p:txBody>
      </p:sp>
      <p:sp>
        <p:nvSpPr>
          <p:cNvPr id="6" name="內容版面配置區 5">
            <a:extLst>
              <a:ext uri="{FF2B5EF4-FFF2-40B4-BE49-F238E27FC236}">
                <a16:creationId xmlns:a16="http://schemas.microsoft.com/office/drawing/2014/main" id="{D7902F73-0E1B-5C39-9E34-D6C0C1E5B9FB}"/>
              </a:ext>
            </a:extLst>
          </p:cNvPr>
          <p:cNvSpPr>
            <a:spLocks noGrp="1"/>
          </p:cNvSpPr>
          <p:nvPr>
            <p:ph idx="1"/>
          </p:nvPr>
        </p:nvSpPr>
        <p:spPr/>
        <p:txBody>
          <a:bodyPr/>
          <a:lstStyle/>
          <a:p>
            <a:r>
              <a:rPr lang="zh-TW" altLang="en-US" dirty="0"/>
              <a:t>資訊素養 </a:t>
            </a:r>
            <a:r>
              <a:rPr lang="en-US" altLang="zh-TW" dirty="0"/>
              <a:t>+ AI </a:t>
            </a:r>
            <a:r>
              <a:rPr lang="zh-TW" altLang="en-US" dirty="0"/>
              <a:t>素養</a:t>
            </a:r>
            <a:endParaRPr lang="en-US" altLang="zh-TW" dirty="0"/>
          </a:p>
          <a:p>
            <a:r>
              <a:rPr lang="zh-TW" altLang="en-US" dirty="0"/>
              <a:t>融入</a:t>
            </a:r>
            <a:r>
              <a:rPr lang="en-US" altLang="zh-TW" dirty="0"/>
              <a:t>AI</a:t>
            </a:r>
            <a:r>
              <a:rPr lang="zh-TW" altLang="en-US" dirty="0"/>
              <a:t>的學術研究歷程工具</a:t>
            </a:r>
            <a:endParaRPr lang="en-US" altLang="zh-TW" dirty="0"/>
          </a:p>
          <a:p>
            <a:r>
              <a:rPr lang="en-US" altLang="zh-TW" dirty="0"/>
              <a:t>AI</a:t>
            </a:r>
            <a:r>
              <a:rPr lang="zh-TW" altLang="en-US" dirty="0"/>
              <a:t>時代的學術誠信 </a:t>
            </a:r>
            <a:r>
              <a:rPr lang="en-US" altLang="zh-TW" dirty="0"/>
              <a:t>+</a:t>
            </a:r>
            <a:r>
              <a:rPr lang="zh-TW" altLang="en-US" dirty="0"/>
              <a:t> 虛構文獻偵測</a:t>
            </a:r>
            <a:endParaRPr lang="en-US" altLang="zh-TW" dirty="0"/>
          </a:p>
          <a:p>
            <a:endParaRPr lang="zh-TW" altLang="en-US" dirty="0"/>
          </a:p>
        </p:txBody>
      </p:sp>
      <p:sp>
        <p:nvSpPr>
          <p:cNvPr id="4" name="投影片編號版面配置區 3">
            <a:extLst>
              <a:ext uri="{FF2B5EF4-FFF2-40B4-BE49-F238E27FC236}">
                <a16:creationId xmlns:a16="http://schemas.microsoft.com/office/drawing/2014/main" id="{4A9A696E-949D-C46F-4954-663CC6E1226D}"/>
              </a:ext>
            </a:extLst>
          </p:cNvPr>
          <p:cNvSpPr>
            <a:spLocks noGrp="1"/>
          </p:cNvSpPr>
          <p:nvPr>
            <p:ph type="sldNum" sz="quarter" idx="12"/>
          </p:nvPr>
        </p:nvSpPr>
        <p:spPr/>
        <p:txBody>
          <a:bodyPr/>
          <a:lstStyle/>
          <a:p>
            <a:pPr>
              <a:defRPr/>
            </a:pPr>
            <a:fld id="{BA64D8DE-A286-4C21-8B3B-EAC193184876}" type="slidenum">
              <a:rPr lang="en-US" altLang="zh-TW" smtClean="0"/>
              <a:pPr>
                <a:defRPr/>
              </a:pPr>
              <a:t>39</a:t>
            </a:fld>
            <a:endParaRPr lang="en-US" altLang="zh-TW"/>
          </a:p>
        </p:txBody>
      </p:sp>
    </p:spTree>
    <p:extLst>
      <p:ext uri="{BB962C8B-B14F-4D97-AF65-F5344CB8AC3E}">
        <p14:creationId xmlns:p14="http://schemas.microsoft.com/office/powerpoint/2010/main" val="37657483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a:extLst>
              <a:ext uri="{FF2B5EF4-FFF2-40B4-BE49-F238E27FC236}">
                <a16:creationId xmlns:a16="http://schemas.microsoft.com/office/drawing/2014/main" id="{C71B7DC6-8919-D93F-5D6E-4F71A870D442}"/>
              </a:ext>
            </a:extLst>
          </p:cNvPr>
          <p:cNvSpPr>
            <a:spLocks noGrp="1"/>
          </p:cNvSpPr>
          <p:nvPr>
            <p:ph type="title"/>
          </p:nvPr>
        </p:nvSpPr>
        <p:spPr>
          <a:xfrm>
            <a:off x="1488018" y="119064"/>
            <a:ext cx="10079567" cy="1222375"/>
          </a:xfrm>
        </p:spPr>
        <p:txBody>
          <a:bodyPr/>
          <a:lstStyle/>
          <a:p>
            <a:r>
              <a:rPr lang="zh-TW" altLang="en-US" dirty="0"/>
              <a:t>媒體與資訊素養</a:t>
            </a:r>
          </a:p>
        </p:txBody>
      </p:sp>
      <p:sp>
        <p:nvSpPr>
          <p:cNvPr id="6" name="內容版面配置區 5">
            <a:extLst>
              <a:ext uri="{FF2B5EF4-FFF2-40B4-BE49-F238E27FC236}">
                <a16:creationId xmlns:a16="http://schemas.microsoft.com/office/drawing/2014/main" id="{BF6F6379-80CE-7CBF-42A2-20C23B4F790F}"/>
              </a:ext>
            </a:extLst>
          </p:cNvPr>
          <p:cNvSpPr>
            <a:spLocks noGrp="1"/>
          </p:cNvSpPr>
          <p:nvPr>
            <p:ph idx="1"/>
          </p:nvPr>
        </p:nvSpPr>
        <p:spPr>
          <a:xfrm>
            <a:off x="1576918" y="1412876"/>
            <a:ext cx="10430933" cy="4968875"/>
          </a:xfrm>
        </p:spPr>
        <p:txBody>
          <a:bodyPr/>
          <a:lstStyle/>
          <a:p>
            <a:r>
              <a:rPr lang="zh-TW" altLang="en-US" dirty="0">
                <a:hlinkClick r:id="rId2"/>
              </a:rPr>
              <a:t>素養</a:t>
            </a:r>
            <a:r>
              <a:rPr lang="zh-TW" altLang="en-US" dirty="0"/>
              <a:t>：識別、理解、解釋、創造、運算及使用不同環境下印刷與書面資料的能力。為涉及個人能夠實現目標、發展知識和潛能，並充分參與社區及廣大社會的連續學習。</a:t>
            </a:r>
            <a:endParaRPr lang="en-US" altLang="zh-TW" dirty="0"/>
          </a:p>
          <a:p>
            <a:r>
              <a:rPr lang="zh-TW" altLang="zh-TW" dirty="0">
                <a:hlinkClick r:id="rId3"/>
              </a:rPr>
              <a:t>資訊素養</a:t>
            </a:r>
            <a:r>
              <a:rPr lang="zh-TW" altLang="en-US" dirty="0"/>
              <a:t>：</a:t>
            </a:r>
            <a:r>
              <a:rPr lang="zh-TW" altLang="zh-TW" dirty="0"/>
              <a:t>一個人能意識到需要資訊，從而能有效地查找、評估，以及使用所需要的資訊</a:t>
            </a:r>
            <a:endParaRPr lang="en-US" altLang="zh-TW" dirty="0"/>
          </a:p>
          <a:p>
            <a:r>
              <a:rPr lang="zh-TW" altLang="en-US" dirty="0">
                <a:hlinkClick r:id="rId4"/>
              </a:rPr>
              <a:t>媒體與資訊素養</a:t>
            </a:r>
            <a:r>
              <a:rPr lang="zh-TW" altLang="en-US" dirty="0"/>
              <a:t>：涉及公民參與交流和內容形式、如何製作與傳播內容、由誰傳播內容、人們如何使用內容；公民如何與是否參與和理解圖書館、媒體和數位傳播提供者的重要性和運作；公民以何種知識、技能和態度對內容和相關提供者以批判性思維進行評估</a:t>
            </a:r>
            <a:r>
              <a:rPr lang="en-US" altLang="zh-TW" dirty="0"/>
              <a:t>;</a:t>
            </a:r>
            <a:r>
              <a:rPr lang="zh-TW" altLang="en-US" dirty="0"/>
              <a:t>以及人們如何管理他們的互動，以便區別和確定他們與資訊和其他類型的內容、媒體和數位傳播工具的接觸，以期在個人、社會、政治、經濟和文化生活中取得預期成果。</a:t>
            </a:r>
            <a:endParaRPr lang="en-US" altLang="zh-TW" dirty="0"/>
          </a:p>
          <a:p>
            <a:endParaRPr lang="zh-TW" altLang="en-US" dirty="0"/>
          </a:p>
        </p:txBody>
      </p:sp>
      <p:sp>
        <p:nvSpPr>
          <p:cNvPr id="4" name="投影片編號版面配置區 3">
            <a:extLst>
              <a:ext uri="{FF2B5EF4-FFF2-40B4-BE49-F238E27FC236}">
                <a16:creationId xmlns:a16="http://schemas.microsoft.com/office/drawing/2014/main" id="{ECE0DFFF-1767-F8B9-33C2-BC7905461AC5}"/>
              </a:ext>
            </a:extLst>
          </p:cNvPr>
          <p:cNvSpPr>
            <a:spLocks noGrp="1"/>
          </p:cNvSpPr>
          <p:nvPr>
            <p:ph type="sldNum" sz="quarter" idx="12"/>
          </p:nvPr>
        </p:nvSpPr>
        <p:spPr>
          <a:xfrm>
            <a:off x="9347200" y="6381750"/>
            <a:ext cx="2844800" cy="476250"/>
          </a:xfrm>
        </p:spPr>
        <p:txBody>
          <a:bodyPr/>
          <a:lstStyle/>
          <a:p>
            <a:fld id="{B0E1AD4D-2A82-4684-8ED6-A627D89F237F}" type="slidenum">
              <a:rPr lang="en-US" altLang="zh-TW" smtClean="0"/>
              <a:pPr/>
              <a:t>4</a:t>
            </a:fld>
            <a:endParaRPr lang="en-US" altLang="zh-TW"/>
          </a:p>
        </p:txBody>
      </p:sp>
    </p:spTree>
    <p:extLst>
      <p:ext uri="{BB962C8B-B14F-4D97-AF65-F5344CB8AC3E}">
        <p14:creationId xmlns:p14="http://schemas.microsoft.com/office/powerpoint/2010/main" val="13878461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15B7083-1B14-47E7-83D8-75C133010609}"/>
              </a:ext>
            </a:extLst>
          </p:cNvPr>
          <p:cNvSpPr>
            <a:spLocks noGrp="1"/>
          </p:cNvSpPr>
          <p:nvPr>
            <p:ph type="title"/>
          </p:nvPr>
        </p:nvSpPr>
        <p:spPr>
          <a:xfrm>
            <a:off x="1488018" y="119064"/>
            <a:ext cx="10079567" cy="1222375"/>
          </a:xfrm>
        </p:spPr>
        <p:txBody>
          <a:bodyPr/>
          <a:lstStyle/>
          <a:p>
            <a:r>
              <a:rPr lang="zh-TW" altLang="en-US" dirty="0">
                <a:hlinkClick r:id="rId2"/>
              </a:rPr>
              <a:t>人工智慧時代的批判性閱讀思考</a:t>
            </a:r>
            <a:r>
              <a:rPr lang="en-US" altLang="zh-TW" dirty="0">
                <a:hlinkClick r:id="rId2"/>
              </a:rPr>
              <a:t>--</a:t>
            </a:r>
            <a:r>
              <a:rPr lang="zh-TW" altLang="en-US" dirty="0">
                <a:hlinkClick r:id="rId2"/>
              </a:rPr>
              <a:t>羅伯特</a:t>
            </a:r>
            <a:r>
              <a:rPr lang="en-US" altLang="zh-TW" dirty="0">
                <a:hlinkClick r:id="rId2"/>
              </a:rPr>
              <a:t>(ROBOT)</a:t>
            </a:r>
            <a:r>
              <a:rPr lang="zh-TW" altLang="en-US" dirty="0">
                <a:hlinkClick r:id="rId2"/>
              </a:rPr>
              <a:t>評估</a:t>
            </a:r>
            <a:endParaRPr lang="zh-TW" altLang="en-US" dirty="0"/>
          </a:p>
        </p:txBody>
      </p:sp>
      <p:sp>
        <p:nvSpPr>
          <p:cNvPr id="10" name="內容版面配置區 9">
            <a:extLst>
              <a:ext uri="{FF2B5EF4-FFF2-40B4-BE49-F238E27FC236}">
                <a16:creationId xmlns:a16="http://schemas.microsoft.com/office/drawing/2014/main" id="{B6F0BFBF-F26C-40ED-8BAE-3622BD82F55C}"/>
              </a:ext>
            </a:extLst>
          </p:cNvPr>
          <p:cNvSpPr>
            <a:spLocks noGrp="1"/>
          </p:cNvSpPr>
          <p:nvPr>
            <p:ph idx="1"/>
          </p:nvPr>
        </p:nvSpPr>
        <p:spPr>
          <a:xfrm>
            <a:off x="1576918" y="1412876"/>
            <a:ext cx="10430933" cy="4968875"/>
          </a:xfrm>
        </p:spPr>
        <p:txBody>
          <a:bodyPr/>
          <a:lstStyle/>
          <a:p>
            <a:r>
              <a:rPr lang="zh-TW" altLang="en-US" dirty="0"/>
              <a:t>具備人工智慧素養意味著你正在積極學習人工智慧的相關技術，並且你以批判的態度閱讀關於人工智慧的文本</a:t>
            </a:r>
            <a:endParaRPr lang="en-US" altLang="zh-TW" dirty="0"/>
          </a:p>
          <a:p>
            <a:r>
              <a:rPr lang="en-US" altLang="zh-TW" dirty="0"/>
              <a:t>ROBOT</a:t>
            </a:r>
            <a:r>
              <a:rPr lang="zh-TW" altLang="en-US" dirty="0"/>
              <a:t>：可靠性</a:t>
            </a:r>
            <a:r>
              <a:rPr lang="en-US" altLang="zh-TW" dirty="0"/>
              <a:t>(Reliability)</a:t>
            </a:r>
            <a:r>
              <a:rPr lang="zh-TW" altLang="en-US" dirty="0"/>
              <a:t>、目的</a:t>
            </a:r>
            <a:r>
              <a:rPr lang="en-US" altLang="zh-TW" dirty="0"/>
              <a:t>(Objective)</a:t>
            </a:r>
            <a:r>
              <a:rPr lang="zh-TW" altLang="en-US" dirty="0"/>
              <a:t>、偏見</a:t>
            </a:r>
            <a:r>
              <a:rPr lang="en-US" altLang="zh-TW" dirty="0"/>
              <a:t>(Bias)</a:t>
            </a:r>
            <a:r>
              <a:rPr lang="zh-TW" altLang="en-US" dirty="0"/>
              <a:t>、所有者</a:t>
            </a:r>
            <a:r>
              <a:rPr lang="en-US" altLang="zh-TW" dirty="0"/>
              <a:t>(Ownership)</a:t>
            </a:r>
            <a:r>
              <a:rPr lang="zh-TW" altLang="en-US" dirty="0"/>
              <a:t>、類型</a:t>
            </a:r>
            <a:r>
              <a:rPr lang="en-US" altLang="zh-TW" dirty="0"/>
              <a:t>(Type)</a:t>
            </a:r>
          </a:p>
          <a:p>
            <a:r>
              <a:rPr lang="zh-TW" altLang="en-US" dirty="0"/>
              <a:t>可靠性</a:t>
            </a:r>
            <a:r>
              <a:rPr lang="en-US" altLang="zh-TW" dirty="0"/>
              <a:t>(Reliability)</a:t>
            </a:r>
          </a:p>
          <a:p>
            <a:pPr lvl="1"/>
            <a:r>
              <a:rPr lang="zh-TW" altLang="en-US" dirty="0"/>
              <a:t>文本中所提到關於人工智慧技術的資訊有多可靠？</a:t>
            </a:r>
            <a:endParaRPr lang="en-US" altLang="zh-TW" dirty="0"/>
          </a:p>
          <a:p>
            <a:pPr lvl="1"/>
            <a:r>
              <a:rPr lang="zh-TW" altLang="en-US" dirty="0"/>
              <a:t>文本如果不是由負責人工智慧的當事方所製作的，作者的資格是什麼？有偏見嗎？</a:t>
            </a:r>
            <a:endParaRPr lang="en-US" altLang="zh-TW" dirty="0"/>
          </a:p>
          <a:p>
            <a:pPr lvl="1"/>
            <a:r>
              <a:rPr lang="zh-TW" altLang="en-US" dirty="0"/>
              <a:t>文本如果是由負責人工智慧的當事方所製作的，他們提供了多少資訊？是否由於商業機密導致資訊只有部分可用？他們提供的資訊有多大偏見？</a:t>
            </a:r>
          </a:p>
        </p:txBody>
      </p:sp>
      <p:sp>
        <p:nvSpPr>
          <p:cNvPr id="4" name="投影片編號版面配置區 3">
            <a:extLst>
              <a:ext uri="{FF2B5EF4-FFF2-40B4-BE49-F238E27FC236}">
                <a16:creationId xmlns:a16="http://schemas.microsoft.com/office/drawing/2014/main" id="{578731EB-3A57-4931-9DFB-DE720ED23149}"/>
              </a:ext>
            </a:extLst>
          </p:cNvPr>
          <p:cNvSpPr>
            <a:spLocks noGrp="1"/>
          </p:cNvSpPr>
          <p:nvPr>
            <p:ph type="sldNum" sz="quarter" idx="12"/>
          </p:nvPr>
        </p:nvSpPr>
        <p:spPr>
          <a:xfrm>
            <a:off x="9203267" y="6245225"/>
            <a:ext cx="2844800" cy="476250"/>
          </a:xfrm>
        </p:spPr>
        <p:txBody>
          <a:bodyPr/>
          <a:lstStyle/>
          <a:p>
            <a:fld id="{A5700B3C-C64C-4571-A859-10CF07BFE63A}" type="slidenum">
              <a:rPr lang="en-US" altLang="zh-TW" smtClean="0"/>
              <a:pPr/>
              <a:t>40</a:t>
            </a:fld>
            <a:endParaRPr lang="en-US" altLang="zh-TW" dirty="0"/>
          </a:p>
        </p:txBody>
      </p:sp>
      <p:sp>
        <p:nvSpPr>
          <p:cNvPr id="15" name="文字方塊 14">
            <a:extLst>
              <a:ext uri="{FF2B5EF4-FFF2-40B4-BE49-F238E27FC236}">
                <a16:creationId xmlns:a16="http://schemas.microsoft.com/office/drawing/2014/main" id="{BBA51D7D-B0BA-44D9-8A44-11C8E0DE4FE1}"/>
              </a:ext>
            </a:extLst>
          </p:cNvPr>
          <p:cNvSpPr txBox="1"/>
          <p:nvPr/>
        </p:nvSpPr>
        <p:spPr>
          <a:xfrm>
            <a:off x="3359696" y="6041935"/>
            <a:ext cx="6336704" cy="400110"/>
          </a:xfrm>
          <a:prstGeom prst="rect">
            <a:avLst/>
          </a:prstGeom>
          <a:solidFill>
            <a:schemeClr val="accent1">
              <a:lumMod val="20000"/>
              <a:lumOff val="80000"/>
            </a:schemeClr>
          </a:solidFill>
        </p:spPr>
        <p:txBody>
          <a:bodyPr wrap="square">
            <a:spAutoFit/>
          </a:bodyPr>
          <a:lstStyle>
            <a:defPPr>
              <a:defRPr lang="zh-TW"/>
            </a:defPPr>
            <a:lvl1pPr algn="just">
              <a:defRPr sz="1000"/>
            </a:lvl1pPr>
          </a:lstStyle>
          <a:p>
            <a:r>
              <a:rPr lang="zh-TW" altLang="en-US" dirty="0"/>
              <a:t>Hervieux, S. &amp; Wheatley, A. (2020). The ROBOT test [Evaluation tool]. The LibrAIry. </a:t>
            </a:r>
            <a:r>
              <a:rPr lang="zh-TW" altLang="en-US" dirty="0">
                <a:hlinkClick r:id="rId3"/>
              </a:rPr>
              <a:t>https://thelibrairy.wordpress.com/2020/03/11/the-robot-test</a:t>
            </a:r>
            <a:r>
              <a:rPr lang="zh-TW" altLang="en-US" dirty="0"/>
              <a:t>. </a:t>
            </a:r>
          </a:p>
        </p:txBody>
      </p:sp>
    </p:spTree>
    <p:extLst>
      <p:ext uri="{BB962C8B-B14F-4D97-AF65-F5344CB8AC3E}">
        <p14:creationId xmlns:p14="http://schemas.microsoft.com/office/powerpoint/2010/main" val="15139394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624A686-E8EF-47F5-8240-7CB9AA4733F3}"/>
              </a:ext>
            </a:extLst>
          </p:cNvPr>
          <p:cNvSpPr>
            <a:spLocks noGrp="1"/>
          </p:cNvSpPr>
          <p:nvPr>
            <p:ph type="title"/>
          </p:nvPr>
        </p:nvSpPr>
        <p:spPr/>
        <p:txBody>
          <a:bodyPr/>
          <a:lstStyle/>
          <a:p>
            <a:r>
              <a:rPr lang="zh-TW" altLang="en-US" dirty="0"/>
              <a:t>人工智慧時代的批判性閱讀思考</a:t>
            </a:r>
            <a:r>
              <a:rPr lang="en-US" altLang="zh-TW" dirty="0"/>
              <a:t>--</a:t>
            </a:r>
            <a:r>
              <a:rPr lang="zh-TW" altLang="en-US" dirty="0"/>
              <a:t>羅伯特</a:t>
            </a:r>
            <a:r>
              <a:rPr lang="en-US" altLang="zh-TW" dirty="0"/>
              <a:t>(ROBOT)</a:t>
            </a:r>
            <a:r>
              <a:rPr lang="zh-TW" altLang="en-US" dirty="0"/>
              <a:t>評估 </a:t>
            </a:r>
            <a:r>
              <a:rPr lang="en-US" altLang="zh-TW" dirty="0"/>
              <a:t>(</a:t>
            </a:r>
            <a:r>
              <a:rPr lang="zh-TW" altLang="en-US" dirty="0"/>
              <a:t>續</a:t>
            </a:r>
            <a:r>
              <a:rPr lang="en-US" altLang="zh-TW" dirty="0"/>
              <a:t>)</a:t>
            </a:r>
            <a:endParaRPr lang="zh-TW" altLang="en-US" dirty="0"/>
          </a:p>
        </p:txBody>
      </p:sp>
      <p:sp>
        <p:nvSpPr>
          <p:cNvPr id="3" name="內容版面配置區 2">
            <a:extLst>
              <a:ext uri="{FF2B5EF4-FFF2-40B4-BE49-F238E27FC236}">
                <a16:creationId xmlns:a16="http://schemas.microsoft.com/office/drawing/2014/main" id="{9908C343-6561-4773-954B-95C6F5DE437D}"/>
              </a:ext>
            </a:extLst>
          </p:cNvPr>
          <p:cNvSpPr>
            <a:spLocks noGrp="1"/>
          </p:cNvSpPr>
          <p:nvPr>
            <p:ph idx="1"/>
          </p:nvPr>
        </p:nvSpPr>
        <p:spPr/>
        <p:txBody>
          <a:bodyPr/>
          <a:lstStyle/>
          <a:p>
            <a:r>
              <a:rPr lang="zh-TW" altLang="en-US" dirty="0"/>
              <a:t>目的</a:t>
            </a:r>
            <a:r>
              <a:rPr lang="en-US" altLang="zh-TW" dirty="0"/>
              <a:t>(Objective)</a:t>
            </a:r>
          </a:p>
          <a:p>
            <a:pPr lvl="1"/>
            <a:r>
              <a:rPr lang="zh-TW" altLang="en-US" dirty="0"/>
              <a:t>文本中使用人工智慧的目標或目的是什麼？</a:t>
            </a:r>
            <a:endParaRPr lang="en-US" altLang="zh-TW" dirty="0"/>
          </a:p>
          <a:p>
            <a:pPr lvl="1"/>
            <a:r>
              <a:rPr lang="zh-TW" altLang="en-US" dirty="0"/>
              <a:t>作者分享有關使用人工智慧相關資訊的目標是什麼？是為了告知？是為了說服？是為了尋求財務支持？ </a:t>
            </a:r>
            <a:endParaRPr lang="en-US" altLang="zh-TW" dirty="0"/>
          </a:p>
          <a:p>
            <a:r>
              <a:rPr lang="zh-TW" altLang="en-US" dirty="0"/>
              <a:t>偏見</a:t>
            </a:r>
            <a:r>
              <a:rPr lang="en-US" altLang="zh-TW" dirty="0"/>
              <a:t>(Bias)</a:t>
            </a:r>
          </a:p>
          <a:p>
            <a:pPr lvl="1"/>
            <a:r>
              <a:rPr lang="zh-TW" altLang="en-US" dirty="0"/>
              <a:t>文本中提到的人工智慧技術可能在什麼情況下造成偏見？</a:t>
            </a:r>
            <a:endParaRPr lang="en-US" altLang="zh-TW" dirty="0"/>
          </a:p>
          <a:p>
            <a:pPr lvl="1"/>
            <a:r>
              <a:rPr lang="zh-TW" altLang="en-US" dirty="0"/>
              <a:t>與此相關的倫理議題是否存在？</a:t>
            </a:r>
            <a:endParaRPr lang="en-US" altLang="zh-TW" dirty="0"/>
          </a:p>
          <a:p>
            <a:pPr lvl="1"/>
            <a:r>
              <a:rPr lang="zh-TW" altLang="en-US" dirty="0"/>
              <a:t>資訊來源、負責人工智慧的當事方、或是該技術的使用者是否確認偏見或倫理議題的存在？</a:t>
            </a:r>
          </a:p>
        </p:txBody>
      </p:sp>
      <p:sp>
        <p:nvSpPr>
          <p:cNvPr id="4" name="投影片編號版面配置區 3">
            <a:extLst>
              <a:ext uri="{FF2B5EF4-FFF2-40B4-BE49-F238E27FC236}">
                <a16:creationId xmlns:a16="http://schemas.microsoft.com/office/drawing/2014/main" id="{8603CDD0-34CB-4D70-858C-66ABC9723628}"/>
              </a:ext>
            </a:extLst>
          </p:cNvPr>
          <p:cNvSpPr>
            <a:spLocks noGrp="1"/>
          </p:cNvSpPr>
          <p:nvPr>
            <p:ph type="sldNum" sz="quarter" idx="12"/>
          </p:nvPr>
        </p:nvSpPr>
        <p:spPr/>
        <p:txBody>
          <a:bodyPr/>
          <a:lstStyle/>
          <a:p>
            <a:pPr>
              <a:defRPr/>
            </a:pPr>
            <a:fld id="{A5700B3C-C64C-4571-A859-10CF07BFE63A}" type="slidenum">
              <a:rPr lang="en-US" altLang="zh-TW" smtClean="0"/>
              <a:pPr>
                <a:defRPr/>
              </a:pPr>
              <a:t>41</a:t>
            </a:fld>
            <a:endParaRPr lang="en-US" altLang="zh-TW" dirty="0"/>
          </a:p>
        </p:txBody>
      </p:sp>
    </p:spTree>
    <p:extLst>
      <p:ext uri="{BB962C8B-B14F-4D97-AF65-F5344CB8AC3E}">
        <p14:creationId xmlns:p14="http://schemas.microsoft.com/office/powerpoint/2010/main" val="21996123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444F850-2B50-47DC-8F5D-008C4DF66EDE}"/>
              </a:ext>
            </a:extLst>
          </p:cNvPr>
          <p:cNvSpPr>
            <a:spLocks noGrp="1"/>
          </p:cNvSpPr>
          <p:nvPr>
            <p:ph type="title"/>
          </p:nvPr>
        </p:nvSpPr>
        <p:spPr/>
        <p:txBody>
          <a:bodyPr/>
          <a:lstStyle/>
          <a:p>
            <a:r>
              <a:rPr lang="zh-TW" altLang="en-US" dirty="0"/>
              <a:t>人工智慧時代的批判性閱讀思考</a:t>
            </a:r>
            <a:r>
              <a:rPr lang="en-US" altLang="zh-TW" dirty="0"/>
              <a:t>--</a:t>
            </a:r>
            <a:r>
              <a:rPr lang="zh-TW" altLang="en-US" dirty="0"/>
              <a:t>羅伯特</a:t>
            </a:r>
            <a:r>
              <a:rPr lang="en-US" altLang="zh-TW" dirty="0"/>
              <a:t>(ROBOT)</a:t>
            </a:r>
            <a:r>
              <a:rPr lang="zh-TW" altLang="en-US" dirty="0"/>
              <a:t>評估 </a:t>
            </a:r>
            <a:r>
              <a:rPr lang="en-US" altLang="zh-TW" dirty="0"/>
              <a:t>(</a:t>
            </a:r>
            <a:r>
              <a:rPr lang="zh-TW" altLang="en-US" dirty="0"/>
              <a:t>續</a:t>
            </a:r>
            <a:r>
              <a:rPr lang="en-US" altLang="zh-TW" dirty="0"/>
              <a:t>)</a:t>
            </a:r>
            <a:endParaRPr lang="zh-TW" altLang="en-US" dirty="0"/>
          </a:p>
        </p:txBody>
      </p:sp>
      <p:sp>
        <p:nvSpPr>
          <p:cNvPr id="3" name="內容版面配置區 2">
            <a:extLst>
              <a:ext uri="{FF2B5EF4-FFF2-40B4-BE49-F238E27FC236}">
                <a16:creationId xmlns:a16="http://schemas.microsoft.com/office/drawing/2014/main" id="{422B18B6-BD85-46B8-9A1F-861F714789FE}"/>
              </a:ext>
            </a:extLst>
          </p:cNvPr>
          <p:cNvSpPr>
            <a:spLocks noGrp="1"/>
          </p:cNvSpPr>
          <p:nvPr>
            <p:ph idx="1"/>
          </p:nvPr>
        </p:nvSpPr>
        <p:spPr/>
        <p:txBody>
          <a:bodyPr/>
          <a:lstStyle/>
          <a:p>
            <a:r>
              <a:rPr lang="zh-TW" altLang="en-US" dirty="0"/>
              <a:t>所有者</a:t>
            </a:r>
            <a:r>
              <a:rPr lang="en-US" altLang="zh-TW" dirty="0"/>
              <a:t>(Ownership)</a:t>
            </a:r>
          </a:p>
          <a:p>
            <a:pPr lvl="1"/>
            <a:r>
              <a:rPr lang="zh-TW" altLang="en-US" dirty="0"/>
              <a:t>誰是文本中所提到的人工智慧技術的所有者或開發者？</a:t>
            </a:r>
            <a:endParaRPr lang="en-US" altLang="zh-TW" dirty="0"/>
          </a:p>
          <a:p>
            <a:pPr lvl="1"/>
            <a:r>
              <a:rPr lang="zh-TW" altLang="en-US" dirty="0"/>
              <a:t>誰對此負責？是私人公司嗎？或是政府？智庫或研究小組？</a:t>
            </a:r>
            <a:endParaRPr lang="en-US" altLang="zh-TW" dirty="0"/>
          </a:p>
          <a:p>
            <a:pPr lvl="1"/>
            <a:r>
              <a:rPr lang="zh-TW" altLang="en-US" dirty="0"/>
              <a:t>誰可以近用該技術？</a:t>
            </a:r>
            <a:endParaRPr lang="en-US" altLang="zh-TW" dirty="0"/>
          </a:p>
          <a:p>
            <a:pPr lvl="1"/>
            <a:r>
              <a:rPr lang="zh-TW" altLang="en-US" dirty="0"/>
              <a:t>誰可以使用該技術？ </a:t>
            </a:r>
            <a:endParaRPr lang="en-US" altLang="zh-TW" dirty="0"/>
          </a:p>
          <a:p>
            <a:r>
              <a:rPr lang="zh-TW" altLang="en-US" dirty="0"/>
              <a:t>類型</a:t>
            </a:r>
            <a:r>
              <a:rPr lang="en-US" altLang="zh-TW" dirty="0"/>
              <a:t>(Type)</a:t>
            </a:r>
          </a:p>
          <a:p>
            <a:pPr lvl="1"/>
            <a:r>
              <a:rPr lang="zh-TW" altLang="en-US" dirty="0"/>
              <a:t>文本中所提到的人工智慧技術是屬於哪種人工智慧子類型？</a:t>
            </a:r>
            <a:endParaRPr lang="en-US" altLang="zh-TW" dirty="0"/>
          </a:p>
          <a:p>
            <a:pPr lvl="1"/>
            <a:r>
              <a:rPr lang="zh-TW" altLang="en-US" dirty="0"/>
              <a:t>該人工智慧技術是理論性的還是應用性的？</a:t>
            </a:r>
            <a:endParaRPr lang="en-US" altLang="zh-TW" dirty="0"/>
          </a:p>
          <a:p>
            <a:pPr lvl="1"/>
            <a:r>
              <a:rPr lang="zh-TW" altLang="en-US" dirty="0"/>
              <a:t>該人工智慧技術依賴於什麼樣的資訊系統？</a:t>
            </a:r>
            <a:endParaRPr lang="en-US" altLang="zh-TW" dirty="0"/>
          </a:p>
          <a:p>
            <a:pPr lvl="1"/>
            <a:r>
              <a:rPr lang="zh-TW" altLang="en-US" dirty="0"/>
              <a:t>該人工智慧技術是否依賴人工介入干預？</a:t>
            </a:r>
          </a:p>
        </p:txBody>
      </p:sp>
      <p:sp>
        <p:nvSpPr>
          <p:cNvPr id="4" name="投影片編號版面配置區 3">
            <a:extLst>
              <a:ext uri="{FF2B5EF4-FFF2-40B4-BE49-F238E27FC236}">
                <a16:creationId xmlns:a16="http://schemas.microsoft.com/office/drawing/2014/main" id="{4DB0E783-A9A6-486E-B628-E4F05D8A5BA3}"/>
              </a:ext>
            </a:extLst>
          </p:cNvPr>
          <p:cNvSpPr>
            <a:spLocks noGrp="1"/>
          </p:cNvSpPr>
          <p:nvPr>
            <p:ph type="sldNum" sz="quarter" idx="12"/>
          </p:nvPr>
        </p:nvSpPr>
        <p:spPr/>
        <p:txBody>
          <a:bodyPr/>
          <a:lstStyle/>
          <a:p>
            <a:pPr>
              <a:defRPr/>
            </a:pPr>
            <a:fld id="{A5700B3C-C64C-4571-A859-10CF07BFE63A}" type="slidenum">
              <a:rPr lang="en-US" altLang="zh-TW" smtClean="0"/>
              <a:pPr>
                <a:defRPr/>
              </a:pPr>
              <a:t>42</a:t>
            </a:fld>
            <a:endParaRPr lang="en-US" altLang="zh-TW" dirty="0"/>
          </a:p>
        </p:txBody>
      </p:sp>
    </p:spTree>
    <p:extLst>
      <p:ext uri="{BB962C8B-B14F-4D97-AF65-F5344CB8AC3E}">
        <p14:creationId xmlns:p14="http://schemas.microsoft.com/office/powerpoint/2010/main" val="91238560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AB8786E-F439-48CC-AA0B-76C73F0E1CD2}"/>
              </a:ext>
            </a:extLst>
          </p:cNvPr>
          <p:cNvSpPr>
            <a:spLocks noGrp="1"/>
          </p:cNvSpPr>
          <p:nvPr>
            <p:ph type="title"/>
          </p:nvPr>
        </p:nvSpPr>
        <p:spPr/>
        <p:txBody>
          <a:bodyPr/>
          <a:lstStyle/>
          <a:p>
            <a:r>
              <a:rPr lang="zh-TW" altLang="en-US" dirty="0">
                <a:hlinkClick r:id="rId2"/>
              </a:rPr>
              <a:t>確定後再分享 </a:t>
            </a:r>
            <a:r>
              <a:rPr lang="en-US" altLang="zh-TW" dirty="0"/>
              <a:t>– </a:t>
            </a:r>
            <a:r>
              <a:rPr lang="en-US" altLang="zh-TW" dirty="0">
                <a:hlinkClick r:id="rId3"/>
              </a:rPr>
              <a:t>S.U.R.E.</a:t>
            </a:r>
            <a:r>
              <a:rPr lang="zh-TW" altLang="en-US" dirty="0">
                <a:hlinkClick r:id="rId3"/>
              </a:rPr>
              <a:t>策略</a:t>
            </a:r>
            <a:endParaRPr lang="zh-TW" altLang="en-US" dirty="0"/>
          </a:p>
        </p:txBody>
      </p:sp>
      <p:sp>
        <p:nvSpPr>
          <p:cNvPr id="4" name="投影片編號版面配置區 3">
            <a:extLst>
              <a:ext uri="{FF2B5EF4-FFF2-40B4-BE49-F238E27FC236}">
                <a16:creationId xmlns:a16="http://schemas.microsoft.com/office/drawing/2014/main" id="{35EA3686-71DB-4D70-86D6-521FD10FAAE9}"/>
              </a:ext>
            </a:extLst>
          </p:cNvPr>
          <p:cNvSpPr>
            <a:spLocks noGrp="1"/>
          </p:cNvSpPr>
          <p:nvPr>
            <p:ph type="sldNum" sz="quarter" idx="12"/>
          </p:nvPr>
        </p:nvSpPr>
        <p:spPr/>
        <p:txBody>
          <a:bodyPr/>
          <a:lstStyle/>
          <a:p>
            <a:pPr>
              <a:defRPr/>
            </a:pPr>
            <a:fld id="{A5700B3C-C64C-4571-A859-10CF07BFE63A}" type="slidenum">
              <a:rPr lang="en-US" altLang="zh-TW" smtClean="0"/>
              <a:pPr>
                <a:defRPr/>
              </a:pPr>
              <a:t>43</a:t>
            </a:fld>
            <a:endParaRPr lang="en-US" altLang="zh-TW" dirty="0"/>
          </a:p>
        </p:txBody>
      </p:sp>
      <p:pic>
        <p:nvPicPr>
          <p:cNvPr id="1026" name="Picture 2" descr="zoomable">
            <a:extLst>
              <a:ext uri="{FF2B5EF4-FFF2-40B4-BE49-F238E27FC236}">
                <a16:creationId xmlns:a16="http://schemas.microsoft.com/office/drawing/2014/main" id="{168EC750-0447-412D-BC77-6E16ACEA0D4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264593"/>
            <a:ext cx="12192000" cy="4980632"/>
          </a:xfrm>
          <a:prstGeom prst="rect">
            <a:avLst/>
          </a:prstGeom>
          <a:noFill/>
          <a:extLst>
            <a:ext uri="{909E8E84-426E-40DD-AFC4-6F175D3DCCD1}">
              <a14:hiddenFill xmlns:a14="http://schemas.microsoft.com/office/drawing/2010/main">
                <a:solidFill>
                  <a:srgbClr val="FFFFFF"/>
                </a:solidFill>
              </a14:hiddenFill>
            </a:ext>
          </a:extLst>
        </p:spPr>
      </p:pic>
      <p:sp>
        <p:nvSpPr>
          <p:cNvPr id="7" name="文字方塊 6">
            <a:extLst>
              <a:ext uri="{FF2B5EF4-FFF2-40B4-BE49-F238E27FC236}">
                <a16:creationId xmlns:a16="http://schemas.microsoft.com/office/drawing/2014/main" id="{2D784BA6-CD59-4E30-BA8B-C867FB088F37}"/>
              </a:ext>
            </a:extLst>
          </p:cNvPr>
          <p:cNvSpPr txBox="1"/>
          <p:nvPr/>
        </p:nvSpPr>
        <p:spPr>
          <a:xfrm>
            <a:off x="3287688" y="6369604"/>
            <a:ext cx="6552728" cy="400110"/>
          </a:xfrm>
          <a:prstGeom prst="rect">
            <a:avLst/>
          </a:prstGeom>
          <a:solidFill>
            <a:schemeClr val="accent6">
              <a:lumMod val="20000"/>
              <a:lumOff val="80000"/>
            </a:schemeClr>
          </a:solidFill>
        </p:spPr>
        <p:txBody>
          <a:bodyPr wrap="square">
            <a:spAutoFit/>
          </a:bodyPr>
          <a:lstStyle/>
          <a:p>
            <a:r>
              <a:rPr lang="en-US" altLang="zh-TW" dirty="0">
                <a:ea typeface="微軟正黑體" panose="020B0604030504040204" pitchFamily="34" charset="-120"/>
              </a:rPr>
              <a:t>Be S.U.R.E. Before You Share (</a:t>
            </a:r>
            <a:r>
              <a:rPr lang="zh-TW" altLang="en-US" dirty="0">
                <a:ea typeface="微軟正黑體" panose="020B0604030504040204" pitchFamily="34" charset="-120"/>
              </a:rPr>
              <a:t>確定之後再分享</a:t>
            </a:r>
            <a:r>
              <a:rPr lang="en-US" altLang="zh-TW" dirty="0">
                <a:ea typeface="微軟正黑體" panose="020B0604030504040204" pitchFamily="34" charset="-120"/>
              </a:rPr>
              <a:t>)</a:t>
            </a:r>
          </a:p>
        </p:txBody>
      </p:sp>
    </p:spTree>
    <p:extLst>
      <p:ext uri="{BB962C8B-B14F-4D97-AF65-F5344CB8AC3E}">
        <p14:creationId xmlns:p14="http://schemas.microsoft.com/office/powerpoint/2010/main" val="2154018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E296CCD-FFD2-4150-8E46-E8B60F4EADBA}"/>
              </a:ext>
            </a:extLst>
          </p:cNvPr>
          <p:cNvSpPr>
            <a:spLocks noGrp="1"/>
          </p:cNvSpPr>
          <p:nvPr>
            <p:ph type="title"/>
          </p:nvPr>
        </p:nvSpPr>
        <p:spPr/>
        <p:txBody>
          <a:bodyPr/>
          <a:lstStyle/>
          <a:p>
            <a:r>
              <a:rPr lang="zh-TW" altLang="en-US" dirty="0">
                <a:hlinkClick r:id="rId2"/>
              </a:rPr>
              <a:t>確定後再分享 </a:t>
            </a:r>
            <a:r>
              <a:rPr lang="en-US" altLang="zh-TW" dirty="0"/>
              <a:t>– </a:t>
            </a:r>
            <a:r>
              <a:rPr lang="en-US" altLang="zh-TW" dirty="0">
                <a:hlinkClick r:id="rId3"/>
              </a:rPr>
              <a:t>S.U.R.E.</a:t>
            </a:r>
            <a:r>
              <a:rPr lang="zh-TW" altLang="en-US" dirty="0">
                <a:hlinkClick r:id="rId3"/>
              </a:rPr>
              <a:t>策略</a:t>
            </a:r>
            <a:r>
              <a:rPr lang="zh-TW" altLang="en-US" dirty="0"/>
              <a:t> </a:t>
            </a:r>
            <a:r>
              <a:rPr lang="en-US" altLang="zh-TW" dirty="0"/>
              <a:t>(</a:t>
            </a:r>
            <a:r>
              <a:rPr lang="zh-TW" altLang="en-US" dirty="0"/>
              <a:t>續</a:t>
            </a:r>
            <a:r>
              <a:rPr lang="en-US" altLang="zh-TW" dirty="0"/>
              <a:t>)</a:t>
            </a:r>
            <a:endParaRPr lang="zh-TW" altLang="en-US" dirty="0"/>
          </a:p>
        </p:txBody>
      </p:sp>
      <p:sp>
        <p:nvSpPr>
          <p:cNvPr id="4" name="內容版面配置區 3">
            <a:extLst>
              <a:ext uri="{FF2B5EF4-FFF2-40B4-BE49-F238E27FC236}">
                <a16:creationId xmlns:a16="http://schemas.microsoft.com/office/drawing/2014/main" id="{CCED86C0-9479-4151-B112-E8FCA27A598A}"/>
              </a:ext>
            </a:extLst>
          </p:cNvPr>
          <p:cNvSpPr>
            <a:spLocks noGrp="1"/>
          </p:cNvSpPr>
          <p:nvPr>
            <p:ph idx="1"/>
          </p:nvPr>
        </p:nvSpPr>
        <p:spPr/>
        <p:txBody>
          <a:bodyPr/>
          <a:lstStyle/>
          <a:p>
            <a:r>
              <a:rPr lang="zh-TW" altLang="en-US" dirty="0"/>
              <a:t>資訊來源</a:t>
            </a:r>
            <a:r>
              <a:rPr lang="en-US" altLang="zh-TW" dirty="0"/>
              <a:t>(Source)</a:t>
            </a:r>
          </a:p>
          <a:p>
            <a:pPr lvl="1"/>
            <a:r>
              <a:rPr lang="zh-TW" altLang="en-US" dirty="0"/>
              <a:t>檢視資訊原始來源是否值得信賴？確定資訊來源是可信的</a:t>
            </a:r>
            <a:r>
              <a:rPr lang="en-US" altLang="zh-TW" dirty="0"/>
              <a:t>(credible)</a:t>
            </a:r>
            <a:r>
              <a:rPr lang="zh-TW" altLang="en-US" dirty="0"/>
              <a:t>且可信賴的</a:t>
            </a:r>
            <a:r>
              <a:rPr lang="en-US" altLang="zh-TW" dirty="0"/>
              <a:t>(reliable)</a:t>
            </a:r>
          </a:p>
          <a:p>
            <a:r>
              <a:rPr lang="zh-TW" altLang="en-US" dirty="0"/>
              <a:t>瞭解</a:t>
            </a:r>
            <a:r>
              <a:rPr lang="en-US" altLang="zh-TW" dirty="0"/>
              <a:t>(Understand)</a:t>
            </a:r>
          </a:p>
          <a:p>
            <a:pPr lvl="1"/>
            <a:r>
              <a:rPr lang="zh-TW" altLang="en-US" dirty="0"/>
              <a:t>熟悉你正在閱讀的資訊，進一步檢索以求釐清。尋求事實而非看法。</a:t>
            </a:r>
            <a:endParaRPr lang="en-US" altLang="zh-TW" dirty="0"/>
          </a:p>
          <a:p>
            <a:r>
              <a:rPr lang="zh-TW" altLang="en-US" dirty="0"/>
              <a:t>研究</a:t>
            </a:r>
            <a:r>
              <a:rPr lang="en-US" altLang="zh-TW" dirty="0"/>
              <a:t>(Research)</a:t>
            </a:r>
          </a:p>
          <a:p>
            <a:pPr lvl="1"/>
            <a:r>
              <a:rPr lang="zh-TW" altLang="en-US" dirty="0"/>
              <a:t>進一步鑽研，除了最初的資訊</a:t>
            </a:r>
            <a:r>
              <a:rPr lang="en-US" altLang="zh-TW" dirty="0"/>
              <a:t>(</a:t>
            </a:r>
            <a:r>
              <a:rPr lang="zh-TW" altLang="en-US" dirty="0"/>
              <a:t>或是你正在閱讀的這份資訊</a:t>
            </a:r>
            <a:r>
              <a:rPr lang="en-US" altLang="zh-TW" dirty="0"/>
              <a:t>)</a:t>
            </a:r>
            <a:r>
              <a:rPr lang="zh-TW" altLang="en-US" dirty="0"/>
              <a:t>外找尋更多的線索。在你下自己的結論之前多方仔細探究，查核與比較來自多個來源的資訊</a:t>
            </a:r>
            <a:endParaRPr lang="en-US" altLang="zh-TW" dirty="0"/>
          </a:p>
          <a:p>
            <a:r>
              <a:rPr lang="zh-TW" altLang="en-US" dirty="0"/>
              <a:t>評估</a:t>
            </a:r>
            <a:r>
              <a:rPr lang="en-US" altLang="zh-TW" dirty="0"/>
              <a:t>(Evaluate)</a:t>
            </a:r>
          </a:p>
          <a:p>
            <a:pPr lvl="1"/>
            <a:r>
              <a:rPr lang="zh-TW" altLang="en-US" dirty="0"/>
              <a:t>取得平衡，做成公平的判斷。從多角度檢視，畢竟故事至少總有兩面</a:t>
            </a:r>
          </a:p>
        </p:txBody>
      </p:sp>
      <p:sp>
        <p:nvSpPr>
          <p:cNvPr id="3" name="投影片編號版面配置區 2">
            <a:extLst>
              <a:ext uri="{FF2B5EF4-FFF2-40B4-BE49-F238E27FC236}">
                <a16:creationId xmlns:a16="http://schemas.microsoft.com/office/drawing/2014/main" id="{B209BC77-B4ED-4EC8-B46A-85266B905D45}"/>
              </a:ext>
            </a:extLst>
          </p:cNvPr>
          <p:cNvSpPr>
            <a:spLocks noGrp="1"/>
          </p:cNvSpPr>
          <p:nvPr>
            <p:ph type="sldNum" sz="quarter" idx="12"/>
          </p:nvPr>
        </p:nvSpPr>
        <p:spPr/>
        <p:txBody>
          <a:bodyPr/>
          <a:lstStyle/>
          <a:p>
            <a:pPr>
              <a:defRPr/>
            </a:pPr>
            <a:fld id="{2D2FBA0E-EDAA-4DAF-A7CC-B5206D2F5D0F}" type="slidenum">
              <a:rPr lang="en-US" altLang="zh-TW" smtClean="0"/>
              <a:pPr>
                <a:defRPr/>
              </a:pPr>
              <a:t>44</a:t>
            </a:fld>
            <a:endParaRPr lang="en-US" altLang="zh-TW"/>
          </a:p>
        </p:txBody>
      </p:sp>
    </p:spTree>
    <p:extLst>
      <p:ext uri="{BB962C8B-B14F-4D97-AF65-F5344CB8AC3E}">
        <p14:creationId xmlns:p14="http://schemas.microsoft.com/office/powerpoint/2010/main" val="332695519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5D9017B-4CC9-4399-976F-7C0A5367B2A5}"/>
              </a:ext>
            </a:extLst>
          </p:cNvPr>
          <p:cNvSpPr>
            <a:spLocks noGrp="1"/>
          </p:cNvSpPr>
          <p:nvPr>
            <p:ph type="title"/>
          </p:nvPr>
        </p:nvSpPr>
        <p:spPr/>
        <p:txBody>
          <a:bodyPr/>
          <a:lstStyle/>
          <a:p>
            <a:r>
              <a:rPr lang="zh-TW" altLang="en-US" dirty="0">
                <a:hlinkClick r:id="rId2"/>
              </a:rPr>
              <a:t>確定後再分享 </a:t>
            </a:r>
            <a:r>
              <a:rPr lang="en-US" altLang="zh-TW" dirty="0"/>
              <a:t>– </a:t>
            </a:r>
            <a:r>
              <a:rPr lang="en-US" altLang="zh-TW" dirty="0">
                <a:hlinkClick r:id="rId3"/>
              </a:rPr>
              <a:t>S.U.R.E.</a:t>
            </a:r>
            <a:r>
              <a:rPr lang="zh-TW" altLang="en-US" dirty="0">
                <a:hlinkClick r:id="rId3"/>
              </a:rPr>
              <a:t>策略</a:t>
            </a:r>
            <a:r>
              <a:rPr lang="zh-TW" altLang="en-US" dirty="0"/>
              <a:t> </a:t>
            </a:r>
            <a:r>
              <a:rPr lang="en-US" altLang="zh-TW" dirty="0"/>
              <a:t>(</a:t>
            </a:r>
            <a:r>
              <a:rPr lang="zh-TW" altLang="en-US" dirty="0"/>
              <a:t>續</a:t>
            </a:r>
            <a:r>
              <a:rPr lang="en-US" altLang="zh-TW" dirty="0"/>
              <a:t>)</a:t>
            </a:r>
            <a:endParaRPr lang="zh-TW" altLang="en-US" dirty="0"/>
          </a:p>
        </p:txBody>
      </p:sp>
      <p:sp>
        <p:nvSpPr>
          <p:cNvPr id="3" name="內容版面配置區 2">
            <a:extLst>
              <a:ext uri="{FF2B5EF4-FFF2-40B4-BE49-F238E27FC236}">
                <a16:creationId xmlns:a16="http://schemas.microsoft.com/office/drawing/2014/main" id="{C64798BB-9821-453F-8FEB-95870F4EDAE1}"/>
              </a:ext>
            </a:extLst>
          </p:cNvPr>
          <p:cNvSpPr>
            <a:spLocks noGrp="1"/>
          </p:cNvSpPr>
          <p:nvPr>
            <p:ph idx="1"/>
          </p:nvPr>
        </p:nvSpPr>
        <p:spPr/>
        <p:txBody>
          <a:bodyPr/>
          <a:lstStyle/>
          <a:p>
            <a:r>
              <a:rPr lang="en-US" altLang="zh-TW" dirty="0"/>
              <a:t>S.U.R.E. </a:t>
            </a:r>
            <a:r>
              <a:rPr lang="zh-TW" altLang="en-US" dirty="0"/>
              <a:t>與生成式</a:t>
            </a:r>
            <a:r>
              <a:rPr lang="en-US" altLang="zh-TW" dirty="0"/>
              <a:t>AI</a:t>
            </a:r>
          </a:p>
          <a:p>
            <a:pPr lvl="1"/>
            <a:r>
              <a:rPr lang="zh-TW" altLang="en-US" dirty="0"/>
              <a:t>資訊來源</a:t>
            </a:r>
            <a:r>
              <a:rPr lang="en-US" altLang="zh-TW" dirty="0"/>
              <a:t>(Source)</a:t>
            </a:r>
            <a:r>
              <a:rPr lang="zh-TW" altLang="en-US" dirty="0"/>
              <a:t>：</a:t>
            </a:r>
            <a:r>
              <a:rPr lang="en-US" altLang="zh-TW" dirty="0"/>
              <a:t>(1) </a:t>
            </a:r>
            <a:r>
              <a:rPr lang="zh-TW" altLang="en-US" dirty="0"/>
              <a:t>如果產生的內容有參考文獻，請針對參考文獻進行查檢。參考文獻是否與你給的提示詞</a:t>
            </a:r>
            <a:r>
              <a:rPr lang="en-US" altLang="zh-TW" dirty="0"/>
              <a:t>(Prompt)</a:t>
            </a:r>
            <a:r>
              <a:rPr lang="zh-TW" altLang="en-US" dirty="0"/>
              <a:t>相關？</a:t>
            </a:r>
            <a:r>
              <a:rPr lang="en-US" altLang="zh-TW" dirty="0"/>
              <a:t>(2) </a:t>
            </a:r>
            <a:r>
              <a:rPr lang="zh-TW" altLang="en-US" dirty="0"/>
              <a:t>如果沒有參考文獻，請找出與你查找的主題相關的可信來源。</a:t>
            </a:r>
            <a:endParaRPr lang="en-US" altLang="zh-TW" dirty="0"/>
          </a:p>
          <a:p>
            <a:pPr lvl="1"/>
            <a:r>
              <a:rPr lang="zh-TW" altLang="en-US" dirty="0"/>
              <a:t>瞭解</a:t>
            </a:r>
            <a:r>
              <a:rPr lang="en-US" altLang="zh-TW" dirty="0"/>
              <a:t>(Understand)</a:t>
            </a:r>
            <a:r>
              <a:rPr lang="zh-TW" altLang="en-US" dirty="0"/>
              <a:t>：產生的內容是事實或是看法？內容是否含糊不清？是否帶有偏見？</a:t>
            </a:r>
            <a:endParaRPr lang="en-US" altLang="zh-TW" dirty="0"/>
          </a:p>
          <a:p>
            <a:pPr lvl="1"/>
            <a:r>
              <a:rPr lang="zh-TW" altLang="en-US" dirty="0"/>
              <a:t>研究</a:t>
            </a:r>
            <a:r>
              <a:rPr lang="en-US" altLang="zh-TW" dirty="0"/>
              <a:t>(Research)</a:t>
            </a:r>
            <a:r>
              <a:rPr lang="zh-TW" altLang="en-US" dirty="0"/>
              <a:t>：</a:t>
            </a:r>
            <a:r>
              <a:rPr lang="en-US" altLang="zh-TW" dirty="0"/>
              <a:t>(1) </a:t>
            </a:r>
            <a:r>
              <a:rPr lang="zh-TW" altLang="en-US" dirty="0"/>
              <a:t>取決於你所查找的主題，要熟悉你可以透過甚麼管道進一步查找以確認生成式</a:t>
            </a:r>
            <a:r>
              <a:rPr lang="en-US" altLang="zh-TW" dirty="0"/>
              <a:t>AI</a:t>
            </a:r>
            <a:r>
              <a:rPr lang="zh-TW" altLang="en-US" dirty="0"/>
              <a:t>產生的內容。</a:t>
            </a:r>
            <a:r>
              <a:rPr lang="en-US" altLang="zh-TW" dirty="0"/>
              <a:t>(2) </a:t>
            </a:r>
            <a:r>
              <a:rPr lang="zh-TW" altLang="en-US" dirty="0"/>
              <a:t>如果你在研究中想參考主題領域的新發現，請用圖書館所提供的權威資料庫。</a:t>
            </a:r>
            <a:endParaRPr lang="en-US" altLang="zh-TW" dirty="0"/>
          </a:p>
          <a:p>
            <a:pPr lvl="1"/>
            <a:r>
              <a:rPr lang="zh-TW" altLang="en-US" dirty="0"/>
              <a:t>評估</a:t>
            </a:r>
            <a:r>
              <a:rPr lang="en-US" altLang="zh-TW" dirty="0"/>
              <a:t>(Evaluate)</a:t>
            </a:r>
            <a:r>
              <a:rPr lang="zh-TW" altLang="en-US" dirty="0"/>
              <a:t>：在你將生成式</a:t>
            </a:r>
            <a:r>
              <a:rPr lang="en-US" altLang="zh-TW" dirty="0"/>
              <a:t>AI</a:t>
            </a:r>
            <a:r>
              <a:rPr lang="zh-TW" altLang="en-US" dirty="0"/>
              <a:t>產生的內容與他人分享或使用在你的工作中之前，請進行判斷。</a:t>
            </a:r>
          </a:p>
        </p:txBody>
      </p:sp>
      <p:sp>
        <p:nvSpPr>
          <p:cNvPr id="4" name="投影片編號版面配置區 3">
            <a:extLst>
              <a:ext uri="{FF2B5EF4-FFF2-40B4-BE49-F238E27FC236}">
                <a16:creationId xmlns:a16="http://schemas.microsoft.com/office/drawing/2014/main" id="{AA53CE8D-5049-44DC-A8EA-0B42B2E45409}"/>
              </a:ext>
            </a:extLst>
          </p:cNvPr>
          <p:cNvSpPr>
            <a:spLocks noGrp="1"/>
          </p:cNvSpPr>
          <p:nvPr>
            <p:ph type="sldNum" sz="quarter" idx="12"/>
          </p:nvPr>
        </p:nvSpPr>
        <p:spPr/>
        <p:txBody>
          <a:bodyPr/>
          <a:lstStyle/>
          <a:p>
            <a:pPr>
              <a:defRPr/>
            </a:pPr>
            <a:fld id="{A5700B3C-C64C-4571-A859-10CF07BFE63A}" type="slidenum">
              <a:rPr lang="en-US" altLang="zh-TW" smtClean="0"/>
              <a:pPr>
                <a:defRPr/>
              </a:pPr>
              <a:t>45</a:t>
            </a:fld>
            <a:endParaRPr lang="en-US" altLang="zh-TW" dirty="0"/>
          </a:p>
        </p:txBody>
      </p:sp>
    </p:spTree>
    <p:extLst>
      <p:ext uri="{BB962C8B-B14F-4D97-AF65-F5344CB8AC3E}">
        <p14:creationId xmlns:p14="http://schemas.microsoft.com/office/powerpoint/2010/main" val="56868129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7A67D30-98D6-046E-85BD-CAC15E3BA446}"/>
              </a:ext>
            </a:extLst>
          </p:cNvPr>
          <p:cNvSpPr>
            <a:spLocks noGrp="1"/>
          </p:cNvSpPr>
          <p:nvPr>
            <p:ph type="title"/>
          </p:nvPr>
        </p:nvSpPr>
        <p:spPr/>
        <p:txBody>
          <a:bodyPr/>
          <a:lstStyle/>
          <a:p>
            <a:r>
              <a:rPr lang="zh-TW" altLang="en-US" dirty="0"/>
              <a:t>融入</a:t>
            </a:r>
            <a:r>
              <a:rPr lang="en-US" altLang="zh-TW" dirty="0"/>
              <a:t>AI</a:t>
            </a:r>
            <a:r>
              <a:rPr lang="zh-TW" altLang="en-US" dirty="0"/>
              <a:t>的學術研究歷程工具</a:t>
            </a:r>
          </a:p>
        </p:txBody>
      </p:sp>
      <p:sp>
        <p:nvSpPr>
          <p:cNvPr id="3" name="內容版面配置區 2">
            <a:extLst>
              <a:ext uri="{FF2B5EF4-FFF2-40B4-BE49-F238E27FC236}">
                <a16:creationId xmlns:a16="http://schemas.microsoft.com/office/drawing/2014/main" id="{FBFB0487-EAF8-FCA3-B1F7-DFF9426C38A3}"/>
              </a:ext>
            </a:extLst>
          </p:cNvPr>
          <p:cNvSpPr>
            <a:spLocks noGrp="1"/>
          </p:cNvSpPr>
          <p:nvPr>
            <p:ph idx="1"/>
          </p:nvPr>
        </p:nvSpPr>
        <p:spPr/>
        <p:txBody>
          <a:bodyPr/>
          <a:lstStyle/>
          <a:p>
            <a:r>
              <a:rPr lang="zh-TW" altLang="en-US" dirty="0"/>
              <a:t>參考文獻搜尋 </a:t>
            </a:r>
            <a:r>
              <a:rPr lang="en-US" altLang="zh-TW" dirty="0"/>
              <a:t>– </a:t>
            </a:r>
            <a:r>
              <a:rPr lang="en-US" altLang="zh-TW" dirty="0" err="1">
                <a:hlinkClick r:id="rId2"/>
              </a:rPr>
              <a:t>Keenious</a:t>
            </a:r>
            <a:r>
              <a:rPr lang="en-US" altLang="zh-TW" dirty="0"/>
              <a:t> </a:t>
            </a:r>
          </a:p>
          <a:p>
            <a:r>
              <a:rPr lang="zh-TW" altLang="en-US" dirty="0"/>
              <a:t>相關文獻的視覺化概覽 </a:t>
            </a:r>
            <a:r>
              <a:rPr lang="en-US" altLang="zh-TW" dirty="0"/>
              <a:t>– </a:t>
            </a:r>
            <a:r>
              <a:rPr lang="en-US" altLang="zh-TW" dirty="0">
                <a:hlinkClick r:id="rId3"/>
              </a:rPr>
              <a:t>Connected Papers</a:t>
            </a:r>
            <a:endParaRPr lang="en-US" altLang="zh-TW" dirty="0"/>
          </a:p>
          <a:p>
            <a:r>
              <a:rPr lang="en-US" altLang="zh-TW" dirty="0"/>
              <a:t>AI</a:t>
            </a:r>
            <a:r>
              <a:rPr lang="zh-TW" altLang="en-US" dirty="0"/>
              <a:t>驅動的文件檢索與發現工具 </a:t>
            </a:r>
            <a:r>
              <a:rPr lang="en-US" altLang="zh-TW" dirty="0"/>
              <a:t>– </a:t>
            </a:r>
            <a:r>
              <a:rPr lang="en-US" altLang="zh-TW" dirty="0">
                <a:hlinkClick r:id="rId4"/>
              </a:rPr>
              <a:t>Semantic Scholar</a:t>
            </a:r>
            <a:endParaRPr lang="en-US" altLang="zh-TW" dirty="0"/>
          </a:p>
          <a:p>
            <a:r>
              <a:rPr lang="zh-TW" altLang="en-US" dirty="0"/>
              <a:t>文獻探索、視覺化、建立研究趨勢 </a:t>
            </a:r>
            <a:r>
              <a:rPr lang="en-US" altLang="zh-TW" dirty="0"/>
              <a:t>– </a:t>
            </a:r>
            <a:r>
              <a:rPr lang="en-US" altLang="zh-TW" dirty="0" err="1">
                <a:hlinkClick r:id="rId5"/>
              </a:rPr>
              <a:t>ResearchRabbit</a:t>
            </a:r>
            <a:endParaRPr lang="en-US" altLang="zh-TW" dirty="0"/>
          </a:p>
          <a:p>
            <a:r>
              <a:rPr lang="zh-TW" altLang="en-US" dirty="0"/>
              <a:t>整合性</a:t>
            </a:r>
            <a:r>
              <a:rPr lang="en-US" altLang="zh-TW" dirty="0"/>
              <a:t>AI </a:t>
            </a:r>
            <a:r>
              <a:rPr lang="zh-TW" altLang="en-US" dirty="0"/>
              <a:t>研究助理 </a:t>
            </a:r>
            <a:r>
              <a:rPr lang="en-US" altLang="zh-TW" dirty="0"/>
              <a:t>– </a:t>
            </a:r>
            <a:r>
              <a:rPr lang="en-US" altLang="zh-TW" dirty="0" err="1">
                <a:hlinkClick r:id="rId6"/>
              </a:rPr>
              <a:t>SciSpace</a:t>
            </a:r>
            <a:endParaRPr lang="en-US" altLang="zh-TW" dirty="0"/>
          </a:p>
          <a:p>
            <a:endParaRPr lang="en-US" altLang="zh-TW" dirty="0"/>
          </a:p>
          <a:p>
            <a:endParaRPr lang="en-US" altLang="zh-TW" dirty="0"/>
          </a:p>
          <a:p>
            <a:endParaRPr lang="en-US" altLang="zh-TW" dirty="0"/>
          </a:p>
          <a:p>
            <a:endParaRPr lang="zh-TW" altLang="en-US" dirty="0"/>
          </a:p>
        </p:txBody>
      </p:sp>
      <p:sp>
        <p:nvSpPr>
          <p:cNvPr id="4" name="投影片編號版面配置區 3">
            <a:extLst>
              <a:ext uri="{FF2B5EF4-FFF2-40B4-BE49-F238E27FC236}">
                <a16:creationId xmlns:a16="http://schemas.microsoft.com/office/drawing/2014/main" id="{91A7B258-F459-0B06-F9EB-11CD4D28BCD5}"/>
              </a:ext>
            </a:extLst>
          </p:cNvPr>
          <p:cNvSpPr>
            <a:spLocks noGrp="1"/>
          </p:cNvSpPr>
          <p:nvPr>
            <p:ph type="sldNum" sz="quarter" idx="12"/>
          </p:nvPr>
        </p:nvSpPr>
        <p:spPr/>
        <p:txBody>
          <a:bodyPr/>
          <a:lstStyle/>
          <a:p>
            <a:pPr>
              <a:defRPr/>
            </a:pPr>
            <a:fld id="{A5700B3C-C64C-4571-A859-10CF07BFE63A}" type="slidenum">
              <a:rPr lang="en-US" altLang="zh-TW" smtClean="0"/>
              <a:pPr>
                <a:defRPr/>
              </a:pPr>
              <a:t>46</a:t>
            </a:fld>
            <a:endParaRPr lang="en-US" altLang="zh-TW" dirty="0"/>
          </a:p>
        </p:txBody>
      </p:sp>
    </p:spTree>
    <p:extLst>
      <p:ext uri="{BB962C8B-B14F-4D97-AF65-F5344CB8AC3E}">
        <p14:creationId xmlns:p14="http://schemas.microsoft.com/office/powerpoint/2010/main" val="75303980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a:extLst>
              <a:ext uri="{FF2B5EF4-FFF2-40B4-BE49-F238E27FC236}">
                <a16:creationId xmlns:a16="http://schemas.microsoft.com/office/drawing/2014/main" id="{EB6D6091-E798-477F-A107-07512B4C632F}"/>
              </a:ext>
            </a:extLst>
          </p:cNvPr>
          <p:cNvSpPr>
            <a:spLocks noGrp="1"/>
          </p:cNvSpPr>
          <p:nvPr>
            <p:ph type="title"/>
          </p:nvPr>
        </p:nvSpPr>
        <p:spPr/>
        <p:txBody>
          <a:bodyPr/>
          <a:lstStyle/>
          <a:p>
            <a:r>
              <a:rPr lang="en-US" altLang="zh-TW" dirty="0" err="1"/>
              <a:t>SciSpace</a:t>
            </a:r>
            <a:endParaRPr lang="zh-TW" altLang="en-US" dirty="0"/>
          </a:p>
        </p:txBody>
      </p:sp>
      <p:sp>
        <p:nvSpPr>
          <p:cNvPr id="7" name="內容版面配置區 6">
            <a:extLst>
              <a:ext uri="{FF2B5EF4-FFF2-40B4-BE49-F238E27FC236}">
                <a16:creationId xmlns:a16="http://schemas.microsoft.com/office/drawing/2014/main" id="{4DA54A9E-A6D8-4D61-9422-B642A7BCB23D}"/>
              </a:ext>
            </a:extLst>
          </p:cNvPr>
          <p:cNvSpPr>
            <a:spLocks noGrp="1"/>
          </p:cNvSpPr>
          <p:nvPr>
            <p:ph idx="1"/>
          </p:nvPr>
        </p:nvSpPr>
        <p:spPr/>
        <p:txBody>
          <a:bodyPr/>
          <a:lstStyle/>
          <a:p>
            <a:r>
              <a:rPr lang="zh-TW" altLang="en-US" dirty="0"/>
              <a:t>幫助研究者找尋、瞭解、學習研究論文，運用</a:t>
            </a:r>
            <a:r>
              <a:rPr lang="en-US" altLang="zh-TW" dirty="0"/>
              <a:t>AI</a:t>
            </a:r>
            <a:r>
              <a:rPr lang="zh-TW" altLang="en-US" dirty="0"/>
              <a:t>提供研究論文的解釋與答案，發掘相關聯的論文</a:t>
            </a:r>
            <a:endParaRPr lang="en-US" altLang="zh-TW" dirty="0"/>
          </a:p>
          <a:p>
            <a:pPr lvl="1"/>
            <a:r>
              <a:rPr lang="en-US" altLang="zh-TW" dirty="0"/>
              <a:t>Chat with PDF – </a:t>
            </a:r>
            <a:r>
              <a:rPr lang="zh-TW" altLang="en-US" dirty="0"/>
              <a:t>以引文支撐的聊天問答系統</a:t>
            </a:r>
            <a:endParaRPr lang="en-US" altLang="zh-TW" dirty="0"/>
          </a:p>
          <a:p>
            <a:pPr lvl="1"/>
            <a:r>
              <a:rPr lang="en-US" altLang="zh-TW" dirty="0"/>
              <a:t>AI Writer – </a:t>
            </a:r>
            <a:r>
              <a:rPr lang="zh-TW" altLang="en-US" dirty="0"/>
              <a:t>運用</a:t>
            </a:r>
            <a:r>
              <a:rPr lang="en-US" altLang="zh-TW" dirty="0"/>
              <a:t>AI</a:t>
            </a:r>
            <a:r>
              <a:rPr lang="zh-TW" altLang="en-US" dirty="0"/>
              <a:t>建議進行寫作</a:t>
            </a:r>
            <a:endParaRPr lang="en-US" altLang="zh-TW" dirty="0"/>
          </a:p>
          <a:p>
            <a:pPr lvl="1"/>
            <a:r>
              <a:rPr lang="en-US" altLang="zh-TW" dirty="0"/>
              <a:t>Literature Review – </a:t>
            </a:r>
            <a:r>
              <a:rPr lang="zh-TW" altLang="en-US" dirty="0"/>
              <a:t>協助文獻探討</a:t>
            </a:r>
            <a:endParaRPr lang="en-US" altLang="zh-TW" dirty="0"/>
          </a:p>
          <a:p>
            <a:pPr lvl="1"/>
            <a:r>
              <a:rPr lang="en-US" altLang="zh-TW" dirty="0"/>
              <a:t>Find Concepts – </a:t>
            </a:r>
            <a:r>
              <a:rPr lang="zh-TW" altLang="en-US" dirty="0"/>
              <a:t>尋找概念</a:t>
            </a:r>
            <a:endParaRPr lang="en-US" altLang="zh-TW" dirty="0"/>
          </a:p>
          <a:p>
            <a:pPr lvl="1"/>
            <a:r>
              <a:rPr lang="en-US" altLang="zh-TW" dirty="0"/>
              <a:t>Extract Data – </a:t>
            </a:r>
            <a:r>
              <a:rPr lang="zh-TW" altLang="en-US" dirty="0"/>
              <a:t>從</a:t>
            </a:r>
            <a:r>
              <a:rPr lang="en-US" altLang="zh-TW" dirty="0"/>
              <a:t>PDF</a:t>
            </a:r>
            <a:r>
              <a:rPr lang="zh-TW" altLang="en-US" dirty="0"/>
              <a:t>中獲得摘要、總結、發現</a:t>
            </a:r>
            <a:endParaRPr lang="en-US" altLang="zh-TW" dirty="0"/>
          </a:p>
          <a:p>
            <a:pPr lvl="1"/>
            <a:r>
              <a:rPr lang="en-US" altLang="zh-TW" dirty="0"/>
              <a:t>Paraphraser – </a:t>
            </a:r>
            <a:r>
              <a:rPr lang="zh-TW" altLang="en-US" dirty="0"/>
              <a:t>文意改寫</a:t>
            </a:r>
            <a:endParaRPr lang="en-US" altLang="zh-TW" dirty="0"/>
          </a:p>
          <a:p>
            <a:pPr lvl="1"/>
            <a:r>
              <a:rPr lang="en-US" altLang="zh-TW" dirty="0"/>
              <a:t>Citation Generation – </a:t>
            </a:r>
            <a:r>
              <a:rPr lang="zh-TW" altLang="en-US" dirty="0"/>
              <a:t>引文產生</a:t>
            </a:r>
            <a:endParaRPr lang="en-US" altLang="zh-TW" dirty="0"/>
          </a:p>
          <a:p>
            <a:pPr lvl="1"/>
            <a:r>
              <a:rPr lang="en-US" altLang="zh-TW" dirty="0"/>
              <a:t>AI Detector – AI </a:t>
            </a:r>
            <a:r>
              <a:rPr lang="zh-TW" altLang="en-US" dirty="0"/>
              <a:t>產生內容偵測</a:t>
            </a:r>
            <a:endParaRPr lang="en-US" altLang="zh-TW" dirty="0"/>
          </a:p>
          <a:p>
            <a:pPr lvl="1"/>
            <a:endParaRPr lang="zh-TW" altLang="en-US" dirty="0"/>
          </a:p>
        </p:txBody>
      </p:sp>
      <p:sp>
        <p:nvSpPr>
          <p:cNvPr id="3" name="投影片編號版面配置區 2">
            <a:extLst>
              <a:ext uri="{FF2B5EF4-FFF2-40B4-BE49-F238E27FC236}">
                <a16:creationId xmlns:a16="http://schemas.microsoft.com/office/drawing/2014/main" id="{D27CBD65-E98F-4048-8D14-B1950116EA7E}"/>
              </a:ext>
            </a:extLst>
          </p:cNvPr>
          <p:cNvSpPr>
            <a:spLocks noGrp="1"/>
          </p:cNvSpPr>
          <p:nvPr>
            <p:ph type="sldNum" sz="quarter" idx="12"/>
          </p:nvPr>
        </p:nvSpPr>
        <p:spPr/>
        <p:txBody>
          <a:bodyPr/>
          <a:lstStyle/>
          <a:p>
            <a:pPr>
              <a:defRPr/>
            </a:pPr>
            <a:fld id="{2D2FBA0E-EDAA-4DAF-A7CC-B5206D2F5D0F}" type="slidenum">
              <a:rPr lang="en-US" altLang="zh-TW" smtClean="0"/>
              <a:pPr>
                <a:defRPr/>
              </a:pPr>
              <a:t>47</a:t>
            </a:fld>
            <a:endParaRPr lang="en-US" altLang="zh-TW"/>
          </a:p>
        </p:txBody>
      </p:sp>
    </p:spTree>
    <p:extLst>
      <p:ext uri="{BB962C8B-B14F-4D97-AF65-F5344CB8AC3E}">
        <p14:creationId xmlns:p14="http://schemas.microsoft.com/office/powerpoint/2010/main" val="158822316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a:extLst>
              <a:ext uri="{FF2B5EF4-FFF2-40B4-BE49-F238E27FC236}">
                <a16:creationId xmlns:a16="http://schemas.microsoft.com/office/drawing/2014/main" id="{E252CE8B-F15C-4367-94D1-A229B0EBE457}"/>
              </a:ext>
            </a:extLst>
          </p:cNvPr>
          <p:cNvSpPr>
            <a:spLocks noGrp="1"/>
          </p:cNvSpPr>
          <p:nvPr>
            <p:ph type="title"/>
          </p:nvPr>
        </p:nvSpPr>
        <p:spPr/>
        <p:txBody>
          <a:bodyPr/>
          <a:lstStyle/>
          <a:p>
            <a:r>
              <a:rPr lang="en-US" altLang="zh-TW" dirty="0" err="1">
                <a:hlinkClick r:id="rId2"/>
              </a:rPr>
              <a:t>SciSpace</a:t>
            </a:r>
            <a:endParaRPr lang="zh-TW" altLang="en-US" dirty="0"/>
          </a:p>
        </p:txBody>
      </p:sp>
      <p:sp>
        <p:nvSpPr>
          <p:cNvPr id="4" name="投影片編號版面配置區 3">
            <a:extLst>
              <a:ext uri="{FF2B5EF4-FFF2-40B4-BE49-F238E27FC236}">
                <a16:creationId xmlns:a16="http://schemas.microsoft.com/office/drawing/2014/main" id="{4DE1565B-D4AA-4DE2-AB1C-9BB8190AB8E9}"/>
              </a:ext>
            </a:extLst>
          </p:cNvPr>
          <p:cNvSpPr>
            <a:spLocks noGrp="1"/>
          </p:cNvSpPr>
          <p:nvPr>
            <p:ph type="sldNum" sz="quarter" idx="12"/>
          </p:nvPr>
        </p:nvSpPr>
        <p:spPr/>
        <p:txBody>
          <a:bodyPr/>
          <a:lstStyle/>
          <a:p>
            <a:pPr>
              <a:defRPr/>
            </a:pPr>
            <a:fld id="{A5700B3C-C64C-4571-A859-10CF07BFE63A}" type="slidenum">
              <a:rPr lang="en-US" altLang="zh-TW" smtClean="0"/>
              <a:pPr>
                <a:defRPr/>
              </a:pPr>
              <a:t>48</a:t>
            </a:fld>
            <a:endParaRPr lang="en-US" altLang="zh-TW" dirty="0"/>
          </a:p>
        </p:txBody>
      </p:sp>
      <p:pic>
        <p:nvPicPr>
          <p:cNvPr id="3" name="圖片 2">
            <a:extLst>
              <a:ext uri="{FF2B5EF4-FFF2-40B4-BE49-F238E27FC236}">
                <a16:creationId xmlns:a16="http://schemas.microsoft.com/office/drawing/2014/main" id="{EF254554-CB1C-D86A-90B6-D6F6C7911C0B}"/>
              </a:ext>
            </a:extLst>
          </p:cNvPr>
          <p:cNvPicPr>
            <a:picLocks noChangeAspect="1"/>
          </p:cNvPicPr>
          <p:nvPr/>
        </p:nvPicPr>
        <p:blipFill>
          <a:blip r:embed="rId3"/>
          <a:stretch>
            <a:fillRect/>
          </a:stretch>
        </p:blipFill>
        <p:spPr>
          <a:xfrm>
            <a:off x="1488018" y="1124744"/>
            <a:ext cx="10152598" cy="5631064"/>
          </a:xfrm>
          <a:prstGeom prst="rect">
            <a:avLst/>
          </a:prstGeom>
        </p:spPr>
      </p:pic>
    </p:spTree>
    <p:extLst>
      <p:ext uri="{BB962C8B-B14F-4D97-AF65-F5344CB8AC3E}">
        <p14:creationId xmlns:p14="http://schemas.microsoft.com/office/powerpoint/2010/main" val="263868809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87D41F1-3C12-1203-0D85-9DBA46AF9A34}"/>
              </a:ext>
            </a:extLst>
          </p:cNvPr>
          <p:cNvSpPr>
            <a:spLocks noGrp="1"/>
          </p:cNvSpPr>
          <p:nvPr>
            <p:ph type="title"/>
          </p:nvPr>
        </p:nvSpPr>
        <p:spPr/>
        <p:txBody>
          <a:bodyPr/>
          <a:lstStyle/>
          <a:p>
            <a:r>
              <a:rPr lang="en-US" altLang="zh-TW"/>
              <a:t>Literature Review</a:t>
            </a:r>
            <a:endParaRPr lang="zh-TW" altLang="en-US"/>
          </a:p>
        </p:txBody>
      </p:sp>
      <p:sp>
        <p:nvSpPr>
          <p:cNvPr id="3" name="投影片編號版面配置區 2">
            <a:extLst>
              <a:ext uri="{FF2B5EF4-FFF2-40B4-BE49-F238E27FC236}">
                <a16:creationId xmlns:a16="http://schemas.microsoft.com/office/drawing/2014/main" id="{084E15EF-F6F1-DFA7-24A5-7EC572ECD959}"/>
              </a:ext>
            </a:extLst>
          </p:cNvPr>
          <p:cNvSpPr>
            <a:spLocks noGrp="1"/>
          </p:cNvSpPr>
          <p:nvPr>
            <p:ph type="sldNum" sz="quarter" idx="12"/>
          </p:nvPr>
        </p:nvSpPr>
        <p:spPr/>
        <p:txBody>
          <a:bodyPr/>
          <a:lstStyle/>
          <a:p>
            <a:pPr>
              <a:defRPr/>
            </a:pPr>
            <a:fld id="{2D2FBA0E-EDAA-4DAF-A7CC-B5206D2F5D0F}" type="slidenum">
              <a:rPr lang="en-US" altLang="zh-TW" smtClean="0"/>
              <a:pPr>
                <a:defRPr/>
              </a:pPr>
              <a:t>49</a:t>
            </a:fld>
            <a:endParaRPr lang="en-US" altLang="zh-TW"/>
          </a:p>
        </p:txBody>
      </p:sp>
      <p:pic>
        <p:nvPicPr>
          <p:cNvPr id="5" name="圖片 4">
            <a:extLst>
              <a:ext uri="{FF2B5EF4-FFF2-40B4-BE49-F238E27FC236}">
                <a16:creationId xmlns:a16="http://schemas.microsoft.com/office/drawing/2014/main" id="{05D3245D-7150-04A2-9209-834475C2CB79}"/>
              </a:ext>
            </a:extLst>
          </p:cNvPr>
          <p:cNvPicPr>
            <a:picLocks noChangeAspect="1"/>
          </p:cNvPicPr>
          <p:nvPr/>
        </p:nvPicPr>
        <p:blipFill>
          <a:blip r:embed="rId2"/>
          <a:stretch>
            <a:fillRect/>
          </a:stretch>
        </p:blipFill>
        <p:spPr>
          <a:xfrm>
            <a:off x="1631504" y="1412776"/>
            <a:ext cx="9865096" cy="5373849"/>
          </a:xfrm>
          <a:prstGeom prst="rect">
            <a:avLst/>
          </a:prstGeom>
        </p:spPr>
      </p:pic>
    </p:spTree>
    <p:extLst>
      <p:ext uri="{BB962C8B-B14F-4D97-AF65-F5344CB8AC3E}">
        <p14:creationId xmlns:p14="http://schemas.microsoft.com/office/powerpoint/2010/main" val="26326707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a:extLst>
              <a:ext uri="{FF2B5EF4-FFF2-40B4-BE49-F238E27FC236}">
                <a16:creationId xmlns:a16="http://schemas.microsoft.com/office/drawing/2014/main" id="{CA22DC8F-AD23-44FC-BBA4-F201F3E8B68F}"/>
              </a:ext>
            </a:extLst>
          </p:cNvPr>
          <p:cNvSpPr>
            <a:spLocks noGrp="1"/>
          </p:cNvSpPr>
          <p:nvPr>
            <p:ph type="title"/>
          </p:nvPr>
        </p:nvSpPr>
        <p:spPr>
          <a:xfrm>
            <a:off x="1488018" y="119064"/>
            <a:ext cx="10079567" cy="1222375"/>
          </a:xfrm>
        </p:spPr>
        <p:txBody>
          <a:bodyPr/>
          <a:lstStyle/>
          <a:p>
            <a:r>
              <a:rPr lang="en-US" altLang="zh-TW" dirty="0"/>
              <a:t>AI</a:t>
            </a:r>
            <a:r>
              <a:rPr lang="zh-TW" altLang="en-US" dirty="0"/>
              <a:t>素養</a:t>
            </a:r>
          </a:p>
        </p:txBody>
      </p:sp>
      <p:sp>
        <p:nvSpPr>
          <p:cNvPr id="6" name="內容版面配置區 5">
            <a:extLst>
              <a:ext uri="{FF2B5EF4-FFF2-40B4-BE49-F238E27FC236}">
                <a16:creationId xmlns:a16="http://schemas.microsoft.com/office/drawing/2014/main" id="{145FC3A5-B40E-4C33-A75B-96A500D7B630}"/>
              </a:ext>
            </a:extLst>
          </p:cNvPr>
          <p:cNvSpPr>
            <a:spLocks noGrp="1"/>
          </p:cNvSpPr>
          <p:nvPr>
            <p:ph idx="1"/>
          </p:nvPr>
        </p:nvSpPr>
        <p:spPr>
          <a:xfrm>
            <a:off x="1576918" y="1412876"/>
            <a:ext cx="10430933" cy="4968875"/>
          </a:xfrm>
        </p:spPr>
        <p:txBody>
          <a:bodyPr/>
          <a:lstStyle/>
          <a:p>
            <a:r>
              <a:rPr lang="en-US" altLang="zh-TW" dirty="0"/>
              <a:t>AI</a:t>
            </a:r>
            <a:r>
              <a:rPr lang="zh-TW" altLang="en-US" dirty="0"/>
              <a:t>素養</a:t>
            </a:r>
            <a:endParaRPr lang="en-US" altLang="zh-TW" dirty="0"/>
          </a:p>
          <a:p>
            <a:pPr lvl="1"/>
            <a:r>
              <a:rPr lang="zh-TW" altLang="zh-TW" dirty="0"/>
              <a:t>「一組能力，使個人能夠批判性地評估人工智慧技術；有效地運用人工智慧進行溝通和協作；以及在線上、家中和工作場所使用人工智慧作為工具</a:t>
            </a:r>
            <a:r>
              <a:rPr lang="zh-TW" altLang="zh-TW" sz="1600" dirty="0">
                <a:solidFill>
                  <a:srgbClr val="FF0000"/>
                </a:solidFill>
                <a:cs typeface="+mn-cs"/>
              </a:rPr>
              <a:t>」</a:t>
            </a:r>
            <a:r>
              <a:rPr lang="en-US" altLang="zh-TW" sz="1600" dirty="0">
                <a:solidFill>
                  <a:srgbClr val="FF0000"/>
                </a:solidFill>
                <a:cs typeface="+mn-cs"/>
              </a:rPr>
              <a:t> (Long &amp; </a:t>
            </a:r>
            <a:r>
              <a:rPr lang="en-US" altLang="zh-TW" sz="1600" dirty="0" err="1">
                <a:solidFill>
                  <a:srgbClr val="FF0000"/>
                </a:solidFill>
                <a:cs typeface="+mn-cs"/>
              </a:rPr>
              <a:t>Magerko</a:t>
            </a:r>
            <a:r>
              <a:rPr lang="en-US" altLang="zh-TW" sz="1600" dirty="0">
                <a:solidFill>
                  <a:srgbClr val="FF0000"/>
                </a:solidFill>
                <a:cs typeface="+mn-cs"/>
              </a:rPr>
              <a:t>, 2020, p. 598) </a:t>
            </a:r>
          </a:p>
          <a:p>
            <a:pPr lvl="1"/>
            <a:r>
              <a:rPr lang="zh-TW" altLang="zh-TW" dirty="0"/>
              <a:t>「</a:t>
            </a:r>
            <a:r>
              <a:rPr lang="en-US" altLang="zh-TW" dirty="0"/>
              <a:t>AI</a:t>
            </a:r>
            <a:r>
              <a:rPr lang="zh-TW" altLang="zh-TW" dirty="0"/>
              <a:t>素養描述了非專業人士對</a:t>
            </a:r>
            <a:r>
              <a:rPr lang="en-US" altLang="zh-TW" dirty="0"/>
              <a:t>AI</a:t>
            </a:r>
            <a:r>
              <a:rPr lang="zh-TW" altLang="zh-TW" dirty="0"/>
              <a:t>的基本知識和</a:t>
            </a:r>
            <a:r>
              <a:rPr lang="en-US" altLang="zh-TW" dirty="0"/>
              <a:t>AI</a:t>
            </a:r>
            <a:r>
              <a:rPr lang="zh-TW" altLang="zh-TW" dirty="0"/>
              <a:t>的分析評估能力，以及對</a:t>
            </a:r>
            <a:r>
              <a:rPr lang="en-US" altLang="zh-TW" dirty="0"/>
              <a:t>AI</a:t>
            </a:r>
            <a:r>
              <a:rPr lang="zh-TW" altLang="zh-TW" dirty="0"/>
              <a:t>應用的批判性使用」</a:t>
            </a:r>
            <a:r>
              <a:rPr lang="en-US" altLang="zh-TW" sz="1600" dirty="0">
                <a:solidFill>
                  <a:srgbClr val="FF0000"/>
                </a:solidFill>
                <a:cs typeface="+mn-cs"/>
              </a:rPr>
              <a:t>(</a:t>
            </a:r>
            <a:r>
              <a:rPr lang="en-US" altLang="zh-TW" sz="1600" dirty="0" err="1">
                <a:solidFill>
                  <a:srgbClr val="FF0000"/>
                </a:solidFill>
                <a:cs typeface="+mn-cs"/>
              </a:rPr>
              <a:t>Laupichler</a:t>
            </a:r>
            <a:r>
              <a:rPr lang="en-US" altLang="zh-TW" sz="1600" dirty="0">
                <a:solidFill>
                  <a:srgbClr val="FF0000"/>
                </a:solidFill>
                <a:cs typeface="+mn-cs"/>
              </a:rPr>
              <a:t>, Aster, </a:t>
            </a:r>
            <a:r>
              <a:rPr lang="en-US" altLang="zh-TW" sz="1600" dirty="0" err="1">
                <a:solidFill>
                  <a:srgbClr val="FF0000"/>
                </a:solidFill>
                <a:cs typeface="+mn-cs"/>
              </a:rPr>
              <a:t>Haverkamp</a:t>
            </a:r>
            <a:r>
              <a:rPr lang="en-US" altLang="zh-TW" sz="1600" dirty="0">
                <a:solidFill>
                  <a:srgbClr val="FF0000"/>
                </a:solidFill>
                <a:cs typeface="+mn-cs"/>
              </a:rPr>
              <a:t>, &amp; </a:t>
            </a:r>
            <a:r>
              <a:rPr lang="en-US" altLang="zh-TW" sz="1600" dirty="0" err="1">
                <a:solidFill>
                  <a:srgbClr val="FF0000"/>
                </a:solidFill>
                <a:cs typeface="+mn-cs"/>
              </a:rPr>
              <a:t>Raupach</a:t>
            </a:r>
            <a:r>
              <a:rPr lang="en-US" altLang="zh-TW" sz="1600" dirty="0">
                <a:solidFill>
                  <a:srgbClr val="FF0000"/>
                </a:solidFill>
                <a:cs typeface="+mn-cs"/>
              </a:rPr>
              <a:t> (2023, p.1)</a:t>
            </a:r>
          </a:p>
          <a:p>
            <a:pPr marL="342900" lvl="1" indent="-342900">
              <a:buClr>
                <a:schemeClr val="folHlink"/>
              </a:buClr>
              <a:buBlip>
                <a:blip r:embed="rId2"/>
              </a:buBlip>
            </a:pPr>
            <a:r>
              <a:rPr lang="zh-TW" altLang="zh-TW" dirty="0"/>
              <a:t>〈</a:t>
            </a:r>
            <a:r>
              <a:rPr lang="en-US" altLang="zh-TW" dirty="0"/>
              <a:t>IFLA</a:t>
            </a:r>
            <a:r>
              <a:rPr lang="zh-TW" altLang="zh-TW" dirty="0"/>
              <a:t>對於圖書館與人工智慧的聲明〉認為</a:t>
            </a:r>
            <a:r>
              <a:rPr lang="en-US" altLang="zh-TW" dirty="0"/>
              <a:t>AI</a:t>
            </a:r>
            <a:r>
              <a:rPr lang="zh-TW" altLang="zh-TW" dirty="0"/>
              <a:t>素養包含以下四個元素：</a:t>
            </a:r>
            <a:r>
              <a:rPr lang="en-US" altLang="zh-TW" dirty="0"/>
              <a:t>1. </a:t>
            </a:r>
            <a:r>
              <a:rPr lang="zh-TW" altLang="zh-TW" dirty="0"/>
              <a:t>對於人工智慧與機器學習運作方式、根本邏輯、及其限制的基礎理解；</a:t>
            </a:r>
            <a:r>
              <a:rPr lang="en-US" altLang="zh-TW" dirty="0"/>
              <a:t>2. </a:t>
            </a:r>
            <a:r>
              <a:rPr lang="zh-TW" altLang="zh-TW" dirty="0"/>
              <a:t>瞭解</a:t>
            </a:r>
            <a:r>
              <a:rPr lang="en-US" altLang="zh-TW" dirty="0"/>
              <a:t>AI</a:t>
            </a:r>
            <a:r>
              <a:rPr lang="zh-TW" altLang="zh-TW" dirty="0"/>
              <a:t>潛在的影響，尤其是在人權方面；</a:t>
            </a:r>
            <a:r>
              <a:rPr lang="en-US" altLang="zh-TW" dirty="0"/>
              <a:t>3. </a:t>
            </a:r>
            <a:r>
              <a:rPr lang="zh-TW" altLang="zh-TW" dirty="0"/>
              <a:t>個人資料管理相關技能；</a:t>
            </a:r>
            <a:r>
              <a:rPr lang="en-US" altLang="zh-TW" dirty="0"/>
              <a:t>4. </a:t>
            </a:r>
            <a:r>
              <a:rPr lang="zh-TW" altLang="zh-TW" dirty="0"/>
              <a:t>媒體與資訊素養</a:t>
            </a:r>
            <a:r>
              <a:rPr lang="en-US" altLang="zh-TW" sz="1600" dirty="0">
                <a:solidFill>
                  <a:srgbClr val="FF0000"/>
                </a:solidFill>
                <a:cs typeface="+mn-cs"/>
              </a:rPr>
              <a:t>(IFLA FAIFE, 2020)</a:t>
            </a:r>
            <a:endParaRPr lang="zh-TW" altLang="zh-TW" sz="1600" dirty="0">
              <a:solidFill>
                <a:srgbClr val="FF0000"/>
              </a:solidFill>
              <a:cs typeface="+mn-cs"/>
            </a:endParaRPr>
          </a:p>
          <a:p>
            <a:endParaRPr lang="zh-TW" altLang="en-US" dirty="0"/>
          </a:p>
        </p:txBody>
      </p:sp>
      <p:sp>
        <p:nvSpPr>
          <p:cNvPr id="4" name="投影片編號版面配置區 3">
            <a:extLst>
              <a:ext uri="{FF2B5EF4-FFF2-40B4-BE49-F238E27FC236}">
                <a16:creationId xmlns:a16="http://schemas.microsoft.com/office/drawing/2014/main" id="{D820C783-57D3-4761-80E3-573FFE14FE30}"/>
              </a:ext>
            </a:extLst>
          </p:cNvPr>
          <p:cNvSpPr>
            <a:spLocks noGrp="1"/>
          </p:cNvSpPr>
          <p:nvPr>
            <p:ph type="sldNum" sz="quarter" idx="12"/>
          </p:nvPr>
        </p:nvSpPr>
        <p:spPr>
          <a:xfrm>
            <a:off x="9347200" y="6381750"/>
            <a:ext cx="2844800" cy="476250"/>
          </a:xfrm>
        </p:spPr>
        <p:txBody>
          <a:bodyPr/>
          <a:lstStyle/>
          <a:p>
            <a:fld id="{BA64D8DE-A286-4C21-8B3B-EAC193184876}" type="slidenum">
              <a:rPr lang="en-US" altLang="zh-TW" smtClean="0"/>
              <a:pPr/>
              <a:t>5</a:t>
            </a:fld>
            <a:endParaRPr lang="en-US" altLang="zh-TW"/>
          </a:p>
        </p:txBody>
      </p:sp>
      <p:sp>
        <p:nvSpPr>
          <p:cNvPr id="7" name="文字方塊 6">
            <a:extLst>
              <a:ext uri="{FF2B5EF4-FFF2-40B4-BE49-F238E27FC236}">
                <a16:creationId xmlns:a16="http://schemas.microsoft.com/office/drawing/2014/main" id="{70951B54-FE32-496F-8830-384608FDEF24}"/>
              </a:ext>
            </a:extLst>
          </p:cNvPr>
          <p:cNvSpPr txBox="1"/>
          <p:nvPr/>
        </p:nvSpPr>
        <p:spPr>
          <a:xfrm>
            <a:off x="1968113" y="5445124"/>
            <a:ext cx="9648542" cy="1293812"/>
          </a:xfrm>
          <a:prstGeom prst="rect">
            <a:avLst/>
          </a:prstGeom>
          <a:solidFill>
            <a:schemeClr val="accent1">
              <a:lumMod val="20000"/>
              <a:lumOff val="80000"/>
            </a:schemeClr>
          </a:solidFill>
        </p:spPr>
        <p:txBody>
          <a:bodyPr wrap="square">
            <a:noAutofit/>
          </a:bodyPr>
          <a:lstStyle/>
          <a:p>
            <a:pPr algn="just">
              <a:spcAft>
                <a:spcPts val="600"/>
              </a:spcAft>
            </a:pPr>
            <a:r>
              <a:rPr lang="en-US" altLang="zh-TW" sz="1000" dirty="0"/>
              <a:t>International Federation of Library Associations and Institutions [IFLA] Committee on Freedom of Access to Information and Freedom of Expression[FAIFE] (2020). IFLA Statement on Libraries and Artificial Intelligence. </a:t>
            </a:r>
            <a:r>
              <a:rPr lang="en-US" altLang="zh-TW" sz="1000" i="0" u="none" strike="noStrike" dirty="0">
                <a:solidFill>
                  <a:srgbClr val="207698"/>
                </a:solidFill>
                <a:effectLst/>
                <a:hlinkClick r:id="rId3"/>
              </a:rPr>
              <a:t>https://repository.ifla.org/handle/20.500.14598/1646</a:t>
            </a:r>
            <a:r>
              <a:rPr lang="en-US" altLang="zh-TW" sz="1000" dirty="0"/>
              <a:t>.  </a:t>
            </a:r>
          </a:p>
          <a:p>
            <a:pPr algn="just">
              <a:spcAft>
                <a:spcPts val="600"/>
              </a:spcAft>
            </a:pPr>
            <a:r>
              <a:rPr lang="en-US" altLang="zh-TW" sz="1000" dirty="0" err="1"/>
              <a:t>Laupichler</a:t>
            </a:r>
            <a:r>
              <a:rPr lang="en-US" altLang="zh-TW" sz="1000" dirty="0"/>
              <a:t>, M. C., Aster, A., </a:t>
            </a:r>
            <a:r>
              <a:rPr lang="en-US" altLang="zh-TW" sz="1000" dirty="0" err="1"/>
              <a:t>Haverkamp</a:t>
            </a:r>
            <a:r>
              <a:rPr lang="en-US" altLang="zh-TW" sz="1000" dirty="0"/>
              <a:t>, N., &amp; </a:t>
            </a:r>
            <a:r>
              <a:rPr lang="en-US" altLang="zh-TW" sz="1000" dirty="0" err="1"/>
              <a:t>Raupach</a:t>
            </a:r>
            <a:r>
              <a:rPr lang="en-US" altLang="zh-TW" sz="1000" dirty="0"/>
              <a:t>, T. (2023). Development of the “Scale for the assessment of non-experts’ AI literacy”–An exploratory factor analysis. Computers in Human Behavior Reports, 12, 100338, 1-10.</a:t>
            </a:r>
          </a:p>
          <a:p>
            <a:pPr algn="just">
              <a:spcAft>
                <a:spcPts val="600"/>
              </a:spcAft>
            </a:pPr>
            <a:r>
              <a:rPr lang="en-US" altLang="zh-TW" sz="1000" dirty="0"/>
              <a:t>Long, D., &amp; </a:t>
            </a:r>
            <a:r>
              <a:rPr lang="en-US" altLang="zh-TW" sz="1000" dirty="0" err="1"/>
              <a:t>Magerko</a:t>
            </a:r>
            <a:r>
              <a:rPr lang="en-US" altLang="zh-TW" sz="1000" dirty="0"/>
              <a:t>, B. (2020, April). What is AI literacy? Competencies and design considerations. In Proceedings of the 2020 CHI conference on human factors in computing systems, 1-16.</a:t>
            </a:r>
          </a:p>
        </p:txBody>
      </p:sp>
    </p:spTree>
    <p:extLst>
      <p:ext uri="{BB962C8B-B14F-4D97-AF65-F5344CB8AC3E}">
        <p14:creationId xmlns:p14="http://schemas.microsoft.com/office/powerpoint/2010/main" val="142076376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12C4550-E8DE-48DE-87DC-3637814FE571}"/>
              </a:ext>
            </a:extLst>
          </p:cNvPr>
          <p:cNvSpPr>
            <a:spLocks noGrp="1"/>
          </p:cNvSpPr>
          <p:nvPr>
            <p:ph type="title"/>
          </p:nvPr>
        </p:nvSpPr>
        <p:spPr/>
        <p:txBody>
          <a:bodyPr/>
          <a:lstStyle/>
          <a:p>
            <a:r>
              <a:rPr lang="en-US" altLang="zh-TW" dirty="0"/>
              <a:t>Literature Review</a:t>
            </a:r>
            <a:endParaRPr lang="zh-TW" altLang="en-US" dirty="0"/>
          </a:p>
        </p:txBody>
      </p:sp>
      <p:sp>
        <p:nvSpPr>
          <p:cNvPr id="4" name="投影片編號版面配置區 3">
            <a:extLst>
              <a:ext uri="{FF2B5EF4-FFF2-40B4-BE49-F238E27FC236}">
                <a16:creationId xmlns:a16="http://schemas.microsoft.com/office/drawing/2014/main" id="{4201FB67-20F8-4745-A3FF-D7A84CD16DBD}"/>
              </a:ext>
            </a:extLst>
          </p:cNvPr>
          <p:cNvSpPr>
            <a:spLocks noGrp="1"/>
          </p:cNvSpPr>
          <p:nvPr>
            <p:ph type="sldNum" sz="quarter" idx="12"/>
          </p:nvPr>
        </p:nvSpPr>
        <p:spPr/>
        <p:txBody>
          <a:bodyPr/>
          <a:lstStyle/>
          <a:p>
            <a:pPr>
              <a:defRPr/>
            </a:pPr>
            <a:fld id="{A5700B3C-C64C-4571-A859-10CF07BFE63A}" type="slidenum">
              <a:rPr lang="en-US" altLang="zh-TW" smtClean="0"/>
              <a:pPr>
                <a:defRPr/>
              </a:pPr>
              <a:t>50</a:t>
            </a:fld>
            <a:endParaRPr lang="en-US" altLang="zh-TW" dirty="0"/>
          </a:p>
        </p:txBody>
      </p:sp>
      <p:pic>
        <p:nvPicPr>
          <p:cNvPr id="6" name="圖片 5">
            <a:extLst>
              <a:ext uri="{FF2B5EF4-FFF2-40B4-BE49-F238E27FC236}">
                <a16:creationId xmlns:a16="http://schemas.microsoft.com/office/drawing/2014/main" id="{5869D2FD-9113-4411-8946-AC7C8A53D0EB}"/>
              </a:ext>
            </a:extLst>
          </p:cNvPr>
          <p:cNvPicPr>
            <a:picLocks noChangeAspect="1"/>
          </p:cNvPicPr>
          <p:nvPr/>
        </p:nvPicPr>
        <p:blipFill>
          <a:blip r:embed="rId2"/>
          <a:stretch>
            <a:fillRect/>
          </a:stretch>
        </p:blipFill>
        <p:spPr>
          <a:xfrm>
            <a:off x="1715852" y="1196752"/>
            <a:ext cx="9959330" cy="5256584"/>
          </a:xfrm>
          <a:prstGeom prst="rect">
            <a:avLst/>
          </a:prstGeom>
        </p:spPr>
      </p:pic>
      <p:grpSp>
        <p:nvGrpSpPr>
          <p:cNvPr id="10" name="群組 9">
            <a:extLst>
              <a:ext uri="{FF2B5EF4-FFF2-40B4-BE49-F238E27FC236}">
                <a16:creationId xmlns:a16="http://schemas.microsoft.com/office/drawing/2014/main" id="{409A207A-B223-4BD1-BCDF-F72E95A66D0C}"/>
              </a:ext>
            </a:extLst>
          </p:cNvPr>
          <p:cNvGrpSpPr/>
          <p:nvPr/>
        </p:nvGrpSpPr>
        <p:grpSpPr>
          <a:xfrm>
            <a:off x="250590" y="1156162"/>
            <a:ext cx="11424592" cy="5482451"/>
            <a:chOff x="250590" y="1156162"/>
            <a:chExt cx="11424592" cy="5482451"/>
          </a:xfrm>
        </p:grpSpPr>
        <p:pic>
          <p:nvPicPr>
            <p:cNvPr id="8" name="圖片 7">
              <a:extLst>
                <a:ext uri="{FF2B5EF4-FFF2-40B4-BE49-F238E27FC236}">
                  <a16:creationId xmlns:a16="http://schemas.microsoft.com/office/drawing/2014/main" id="{646E1E43-6D4B-415B-91A4-48859413A8AE}"/>
                </a:ext>
              </a:extLst>
            </p:cNvPr>
            <p:cNvPicPr>
              <a:picLocks noChangeAspect="1"/>
            </p:cNvPicPr>
            <p:nvPr/>
          </p:nvPicPr>
          <p:blipFill>
            <a:blip r:embed="rId3"/>
            <a:stretch>
              <a:fillRect/>
            </a:stretch>
          </p:blipFill>
          <p:spPr>
            <a:xfrm>
              <a:off x="250590" y="1156162"/>
              <a:ext cx="11424592" cy="5482451"/>
            </a:xfrm>
            <a:prstGeom prst="rect">
              <a:avLst/>
            </a:prstGeom>
          </p:spPr>
        </p:pic>
        <p:sp>
          <p:nvSpPr>
            <p:cNvPr id="9" name="矩形: 圓角 8">
              <a:extLst>
                <a:ext uri="{FF2B5EF4-FFF2-40B4-BE49-F238E27FC236}">
                  <a16:creationId xmlns:a16="http://schemas.microsoft.com/office/drawing/2014/main" id="{9D5C3453-03EC-4558-80ED-C84C0B8DAF76}"/>
                </a:ext>
              </a:extLst>
            </p:cNvPr>
            <p:cNvSpPr/>
            <p:nvPr/>
          </p:nvSpPr>
          <p:spPr bwMode="auto">
            <a:xfrm>
              <a:off x="1271463" y="2924944"/>
              <a:ext cx="719261" cy="288032"/>
            </a:xfrm>
            <a:prstGeom prst="roundRect">
              <a:avLst/>
            </a:prstGeom>
            <a:noFill/>
            <a:ln/>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zh-TW" altLang="en-US" sz="1400" b="0" i="0" u="none" strike="noStrike" cap="none" normalizeH="0" baseline="0">
                <a:ln>
                  <a:noFill/>
                </a:ln>
                <a:solidFill>
                  <a:schemeClr val="tx1"/>
                </a:solidFill>
                <a:effectLst/>
                <a:latin typeface="Arial" charset="0"/>
                <a:ea typeface="標楷體" pitchFamily="65" charset="-120"/>
              </a:endParaRPr>
            </a:p>
          </p:txBody>
        </p:sp>
      </p:grpSp>
      <p:pic>
        <p:nvPicPr>
          <p:cNvPr id="12" name="圖片 11">
            <a:extLst>
              <a:ext uri="{FF2B5EF4-FFF2-40B4-BE49-F238E27FC236}">
                <a16:creationId xmlns:a16="http://schemas.microsoft.com/office/drawing/2014/main" id="{D4C741C4-C356-48C6-9D19-C37E406A39F4}"/>
              </a:ext>
            </a:extLst>
          </p:cNvPr>
          <p:cNvPicPr>
            <a:picLocks noChangeAspect="1"/>
          </p:cNvPicPr>
          <p:nvPr/>
        </p:nvPicPr>
        <p:blipFill>
          <a:blip r:embed="rId4"/>
          <a:stretch>
            <a:fillRect/>
          </a:stretch>
        </p:blipFill>
        <p:spPr>
          <a:xfrm>
            <a:off x="3420269" y="1099167"/>
            <a:ext cx="5667050" cy="5683103"/>
          </a:xfrm>
          <a:prstGeom prst="rect">
            <a:avLst/>
          </a:prstGeom>
        </p:spPr>
      </p:pic>
    </p:spTree>
    <p:extLst>
      <p:ext uri="{BB962C8B-B14F-4D97-AF65-F5344CB8AC3E}">
        <p14:creationId xmlns:p14="http://schemas.microsoft.com/office/powerpoint/2010/main" val="691315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DC88F47-B412-4104-825C-C699A833F6D4}"/>
              </a:ext>
            </a:extLst>
          </p:cNvPr>
          <p:cNvSpPr>
            <a:spLocks noGrp="1"/>
          </p:cNvSpPr>
          <p:nvPr>
            <p:ph type="title"/>
          </p:nvPr>
        </p:nvSpPr>
        <p:spPr/>
        <p:txBody>
          <a:bodyPr/>
          <a:lstStyle/>
          <a:p>
            <a:r>
              <a:rPr lang="en-US" altLang="zh-TW" dirty="0"/>
              <a:t>Chat with PDF – </a:t>
            </a:r>
            <a:r>
              <a:rPr lang="zh-TW" altLang="en-US" dirty="0"/>
              <a:t>有</a:t>
            </a:r>
            <a:r>
              <a:rPr lang="en-US" altLang="zh-TW" dirty="0"/>
              <a:t>PDF</a:t>
            </a:r>
            <a:r>
              <a:rPr lang="zh-TW" altLang="en-US" dirty="0"/>
              <a:t>檔案的搜尋結果</a:t>
            </a:r>
          </a:p>
        </p:txBody>
      </p:sp>
      <p:sp>
        <p:nvSpPr>
          <p:cNvPr id="3" name="投影片編號版面配置區 2">
            <a:extLst>
              <a:ext uri="{FF2B5EF4-FFF2-40B4-BE49-F238E27FC236}">
                <a16:creationId xmlns:a16="http://schemas.microsoft.com/office/drawing/2014/main" id="{1D77C949-B84E-4A7A-A58B-B2876620F6CF}"/>
              </a:ext>
            </a:extLst>
          </p:cNvPr>
          <p:cNvSpPr>
            <a:spLocks noGrp="1"/>
          </p:cNvSpPr>
          <p:nvPr>
            <p:ph type="sldNum" sz="quarter" idx="12"/>
          </p:nvPr>
        </p:nvSpPr>
        <p:spPr/>
        <p:txBody>
          <a:bodyPr/>
          <a:lstStyle/>
          <a:p>
            <a:pPr>
              <a:defRPr/>
            </a:pPr>
            <a:fld id="{2D2FBA0E-EDAA-4DAF-A7CC-B5206D2F5D0F}" type="slidenum">
              <a:rPr lang="en-US" altLang="zh-TW" smtClean="0"/>
              <a:pPr>
                <a:defRPr/>
              </a:pPr>
              <a:t>51</a:t>
            </a:fld>
            <a:endParaRPr lang="en-US" altLang="zh-TW"/>
          </a:p>
        </p:txBody>
      </p:sp>
      <p:pic>
        <p:nvPicPr>
          <p:cNvPr id="5" name="圖片 4">
            <a:extLst>
              <a:ext uri="{FF2B5EF4-FFF2-40B4-BE49-F238E27FC236}">
                <a16:creationId xmlns:a16="http://schemas.microsoft.com/office/drawing/2014/main" id="{11F04722-02B0-4C42-817B-53C5214A6EA6}"/>
              </a:ext>
            </a:extLst>
          </p:cNvPr>
          <p:cNvPicPr>
            <a:picLocks noChangeAspect="1"/>
          </p:cNvPicPr>
          <p:nvPr/>
        </p:nvPicPr>
        <p:blipFill>
          <a:blip r:embed="rId2"/>
          <a:stretch>
            <a:fillRect/>
          </a:stretch>
        </p:blipFill>
        <p:spPr>
          <a:xfrm>
            <a:off x="1897120" y="1011489"/>
            <a:ext cx="9527471" cy="5602530"/>
          </a:xfrm>
          <a:prstGeom prst="rect">
            <a:avLst/>
          </a:prstGeom>
        </p:spPr>
      </p:pic>
    </p:spTree>
    <p:extLst>
      <p:ext uri="{BB962C8B-B14F-4D97-AF65-F5344CB8AC3E}">
        <p14:creationId xmlns:p14="http://schemas.microsoft.com/office/powerpoint/2010/main" val="153587775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4790D82-CE9D-475D-9B46-9918DE108218}"/>
              </a:ext>
            </a:extLst>
          </p:cNvPr>
          <p:cNvSpPr>
            <a:spLocks noGrp="1"/>
          </p:cNvSpPr>
          <p:nvPr>
            <p:ph type="title"/>
          </p:nvPr>
        </p:nvSpPr>
        <p:spPr/>
        <p:txBody>
          <a:bodyPr/>
          <a:lstStyle/>
          <a:p>
            <a:r>
              <a:rPr lang="en-US" altLang="zh-TW" dirty="0"/>
              <a:t>Chat with PDF</a:t>
            </a:r>
            <a:r>
              <a:rPr lang="zh-TW" altLang="en-US" dirty="0"/>
              <a:t> </a:t>
            </a:r>
            <a:r>
              <a:rPr lang="en-US" altLang="zh-TW" dirty="0"/>
              <a:t>–</a:t>
            </a:r>
            <a:r>
              <a:rPr lang="zh-TW" altLang="en-US" dirty="0"/>
              <a:t> 直接上傳文檔</a:t>
            </a:r>
          </a:p>
        </p:txBody>
      </p:sp>
      <p:sp>
        <p:nvSpPr>
          <p:cNvPr id="3" name="投影片編號版面配置區 2">
            <a:extLst>
              <a:ext uri="{FF2B5EF4-FFF2-40B4-BE49-F238E27FC236}">
                <a16:creationId xmlns:a16="http://schemas.microsoft.com/office/drawing/2014/main" id="{7F66D668-17D3-4B90-9B13-1A3FDAAEDAB0}"/>
              </a:ext>
            </a:extLst>
          </p:cNvPr>
          <p:cNvSpPr>
            <a:spLocks noGrp="1"/>
          </p:cNvSpPr>
          <p:nvPr>
            <p:ph type="sldNum" sz="quarter" idx="12"/>
          </p:nvPr>
        </p:nvSpPr>
        <p:spPr/>
        <p:txBody>
          <a:bodyPr/>
          <a:lstStyle/>
          <a:p>
            <a:pPr>
              <a:defRPr/>
            </a:pPr>
            <a:fld id="{2D2FBA0E-EDAA-4DAF-A7CC-B5206D2F5D0F}" type="slidenum">
              <a:rPr lang="en-US" altLang="zh-TW" smtClean="0"/>
              <a:pPr>
                <a:defRPr/>
              </a:pPr>
              <a:t>52</a:t>
            </a:fld>
            <a:endParaRPr lang="en-US" altLang="zh-TW"/>
          </a:p>
        </p:txBody>
      </p:sp>
      <p:grpSp>
        <p:nvGrpSpPr>
          <p:cNvPr id="11" name="群組 10">
            <a:extLst>
              <a:ext uri="{FF2B5EF4-FFF2-40B4-BE49-F238E27FC236}">
                <a16:creationId xmlns:a16="http://schemas.microsoft.com/office/drawing/2014/main" id="{2A41130E-7E85-4FF3-8B93-1DB966F6EEEF}"/>
              </a:ext>
            </a:extLst>
          </p:cNvPr>
          <p:cNvGrpSpPr/>
          <p:nvPr/>
        </p:nvGrpSpPr>
        <p:grpSpPr>
          <a:xfrm>
            <a:off x="1343472" y="1268760"/>
            <a:ext cx="10297144" cy="5272144"/>
            <a:chOff x="1343472" y="1268760"/>
            <a:chExt cx="10297144" cy="5272144"/>
          </a:xfrm>
        </p:grpSpPr>
        <p:pic>
          <p:nvPicPr>
            <p:cNvPr id="7" name="圖片 6">
              <a:extLst>
                <a:ext uri="{FF2B5EF4-FFF2-40B4-BE49-F238E27FC236}">
                  <a16:creationId xmlns:a16="http://schemas.microsoft.com/office/drawing/2014/main" id="{5C48046F-C4CB-4343-B818-CB6B5D41CFEC}"/>
                </a:ext>
              </a:extLst>
            </p:cNvPr>
            <p:cNvPicPr>
              <a:picLocks noChangeAspect="1"/>
            </p:cNvPicPr>
            <p:nvPr/>
          </p:nvPicPr>
          <p:blipFill>
            <a:blip r:embed="rId2"/>
            <a:stretch>
              <a:fillRect/>
            </a:stretch>
          </p:blipFill>
          <p:spPr>
            <a:xfrm>
              <a:off x="1343472" y="1268760"/>
              <a:ext cx="10297144" cy="5272144"/>
            </a:xfrm>
            <a:prstGeom prst="rect">
              <a:avLst/>
            </a:prstGeom>
          </p:spPr>
        </p:pic>
        <p:sp>
          <p:nvSpPr>
            <p:cNvPr id="8" name="矩形: 圓角 7">
              <a:extLst>
                <a:ext uri="{FF2B5EF4-FFF2-40B4-BE49-F238E27FC236}">
                  <a16:creationId xmlns:a16="http://schemas.microsoft.com/office/drawing/2014/main" id="{4E41F834-2838-40F9-A342-1660639186B5}"/>
                </a:ext>
              </a:extLst>
            </p:cNvPr>
            <p:cNvSpPr/>
            <p:nvPr/>
          </p:nvSpPr>
          <p:spPr bwMode="auto">
            <a:xfrm>
              <a:off x="7608168" y="3212976"/>
              <a:ext cx="720080" cy="216024"/>
            </a:xfrm>
            <a:prstGeom prst="roundRect">
              <a:avLst/>
            </a:prstGeom>
            <a:noFill/>
            <a:ln/>
          </p:spPr>
          <p:style>
            <a:lnRef idx="2">
              <a:schemeClr val="accent6"/>
            </a:lnRef>
            <a:fillRef idx="1">
              <a:schemeClr val="lt1"/>
            </a:fillRef>
            <a:effectRef idx="0">
              <a:schemeClr val="accent6"/>
            </a:effectRef>
            <a:fontRef idx="minor">
              <a:schemeClr val="dk1"/>
            </a:fontRef>
          </p:style>
          <p:txBody>
            <a:bodyPr vert="horz" wrap="non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zh-TW" altLang="en-US" sz="1400" b="0" i="0" u="none" strike="noStrike" cap="none" normalizeH="0" baseline="0">
                <a:ln>
                  <a:noFill/>
                </a:ln>
                <a:solidFill>
                  <a:schemeClr val="tx1"/>
                </a:solidFill>
                <a:effectLst/>
                <a:latin typeface="Arial" charset="0"/>
                <a:ea typeface="標楷體" pitchFamily="65" charset="-120"/>
              </a:endParaRPr>
            </a:p>
          </p:txBody>
        </p:sp>
        <p:sp>
          <p:nvSpPr>
            <p:cNvPr id="9" name="矩形: 圓角 8">
              <a:extLst>
                <a:ext uri="{FF2B5EF4-FFF2-40B4-BE49-F238E27FC236}">
                  <a16:creationId xmlns:a16="http://schemas.microsoft.com/office/drawing/2014/main" id="{F8A5EE7E-7F60-48EE-BF24-E71A108DBC70}"/>
                </a:ext>
              </a:extLst>
            </p:cNvPr>
            <p:cNvSpPr/>
            <p:nvPr/>
          </p:nvSpPr>
          <p:spPr bwMode="auto">
            <a:xfrm>
              <a:off x="1847528" y="2708920"/>
              <a:ext cx="2448272" cy="2808312"/>
            </a:xfrm>
            <a:prstGeom prst="roundRect">
              <a:avLst/>
            </a:prstGeom>
            <a:noFill/>
            <a:ln/>
          </p:spPr>
          <p:style>
            <a:lnRef idx="2">
              <a:schemeClr val="accent6"/>
            </a:lnRef>
            <a:fillRef idx="1">
              <a:schemeClr val="lt1"/>
            </a:fillRef>
            <a:effectRef idx="0">
              <a:schemeClr val="accent6"/>
            </a:effectRef>
            <a:fontRef idx="minor">
              <a:schemeClr val="dk1"/>
            </a:fontRef>
          </p:style>
          <p:txBody>
            <a:bodyPr vert="horz" wrap="non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zh-TW" altLang="en-US" sz="1400" b="0" i="0" u="none" strike="noStrike" cap="none" normalizeH="0" baseline="0">
                <a:ln>
                  <a:noFill/>
                </a:ln>
                <a:solidFill>
                  <a:schemeClr val="tx1"/>
                </a:solidFill>
                <a:effectLst/>
                <a:latin typeface="Arial" charset="0"/>
                <a:ea typeface="標楷體" pitchFamily="65" charset="-120"/>
              </a:endParaRPr>
            </a:p>
          </p:txBody>
        </p:sp>
        <p:sp>
          <p:nvSpPr>
            <p:cNvPr id="10" name="文字方塊 9">
              <a:extLst>
                <a:ext uri="{FF2B5EF4-FFF2-40B4-BE49-F238E27FC236}">
                  <a16:creationId xmlns:a16="http://schemas.microsoft.com/office/drawing/2014/main" id="{58752F90-B01C-4945-876F-2BCC825F2F99}"/>
                </a:ext>
              </a:extLst>
            </p:cNvPr>
            <p:cNvSpPr txBox="1"/>
            <p:nvPr/>
          </p:nvSpPr>
          <p:spPr>
            <a:xfrm>
              <a:off x="6003440" y="2830564"/>
              <a:ext cx="1107996" cy="369332"/>
            </a:xfrm>
            <a:prstGeom prst="rect">
              <a:avLst/>
            </a:prstGeom>
            <a:solidFill>
              <a:schemeClr val="accent1"/>
            </a:solidFill>
          </p:spPr>
          <p:txBody>
            <a:bodyPr wrap="none" rtlCol="0">
              <a:spAutoFit/>
            </a:bodyPr>
            <a:lstStyle/>
            <a:p>
              <a:r>
                <a:rPr lang="zh-TW" altLang="en-US" dirty="0">
                  <a:ea typeface="微軟正黑體" panose="020B0604030504040204" pitchFamily="34" charset="-120"/>
                </a:rPr>
                <a:t>言有所本</a:t>
              </a:r>
            </a:p>
          </p:txBody>
        </p:sp>
      </p:grpSp>
      <p:grpSp>
        <p:nvGrpSpPr>
          <p:cNvPr id="16" name="群組 15">
            <a:extLst>
              <a:ext uri="{FF2B5EF4-FFF2-40B4-BE49-F238E27FC236}">
                <a16:creationId xmlns:a16="http://schemas.microsoft.com/office/drawing/2014/main" id="{10A95788-0695-410A-B577-01EB2A053014}"/>
              </a:ext>
            </a:extLst>
          </p:cNvPr>
          <p:cNvGrpSpPr/>
          <p:nvPr/>
        </p:nvGrpSpPr>
        <p:grpSpPr>
          <a:xfrm>
            <a:off x="1336997" y="1268760"/>
            <a:ext cx="10310094" cy="5328592"/>
            <a:chOff x="1336997" y="1268760"/>
            <a:chExt cx="10310094" cy="5328592"/>
          </a:xfrm>
        </p:grpSpPr>
        <p:pic>
          <p:nvPicPr>
            <p:cNvPr id="13" name="圖片 12">
              <a:extLst>
                <a:ext uri="{FF2B5EF4-FFF2-40B4-BE49-F238E27FC236}">
                  <a16:creationId xmlns:a16="http://schemas.microsoft.com/office/drawing/2014/main" id="{B17ADC0A-36F3-4950-98C6-E543AC743611}"/>
                </a:ext>
              </a:extLst>
            </p:cNvPr>
            <p:cNvPicPr>
              <a:picLocks noChangeAspect="1"/>
            </p:cNvPicPr>
            <p:nvPr/>
          </p:nvPicPr>
          <p:blipFill>
            <a:blip r:embed="rId3"/>
            <a:stretch>
              <a:fillRect/>
            </a:stretch>
          </p:blipFill>
          <p:spPr>
            <a:xfrm>
              <a:off x="1336997" y="1268760"/>
              <a:ext cx="10297143" cy="5272144"/>
            </a:xfrm>
            <a:prstGeom prst="rect">
              <a:avLst/>
            </a:prstGeom>
          </p:spPr>
        </p:pic>
        <p:sp>
          <p:nvSpPr>
            <p:cNvPr id="14" name="文字方塊 13">
              <a:extLst>
                <a:ext uri="{FF2B5EF4-FFF2-40B4-BE49-F238E27FC236}">
                  <a16:creationId xmlns:a16="http://schemas.microsoft.com/office/drawing/2014/main" id="{92C1C1A0-D21E-4689-8A0F-074C7DC9F7FD}"/>
                </a:ext>
              </a:extLst>
            </p:cNvPr>
            <p:cNvSpPr txBox="1"/>
            <p:nvPr/>
          </p:nvSpPr>
          <p:spPr>
            <a:xfrm>
              <a:off x="4849278" y="2280661"/>
              <a:ext cx="2262158" cy="369332"/>
            </a:xfrm>
            <a:prstGeom prst="rect">
              <a:avLst/>
            </a:prstGeom>
            <a:solidFill>
              <a:schemeClr val="accent1"/>
            </a:solidFill>
          </p:spPr>
          <p:txBody>
            <a:bodyPr wrap="none" rtlCol="0">
              <a:spAutoFit/>
            </a:bodyPr>
            <a:lstStyle/>
            <a:p>
              <a:r>
                <a:rPr lang="zh-TW" altLang="en-US" dirty="0">
                  <a:ea typeface="微軟正黑體" panose="020B0604030504040204" pitchFamily="34" charset="-120"/>
                </a:rPr>
                <a:t>文章摘要與中文翻譯</a:t>
              </a:r>
            </a:p>
          </p:txBody>
        </p:sp>
        <p:sp>
          <p:nvSpPr>
            <p:cNvPr id="15" name="矩形: 圓角 14">
              <a:extLst>
                <a:ext uri="{FF2B5EF4-FFF2-40B4-BE49-F238E27FC236}">
                  <a16:creationId xmlns:a16="http://schemas.microsoft.com/office/drawing/2014/main" id="{42D0BF61-5BDD-42AB-B485-7BA376189607}"/>
                </a:ext>
              </a:extLst>
            </p:cNvPr>
            <p:cNvSpPr/>
            <p:nvPr/>
          </p:nvSpPr>
          <p:spPr bwMode="auto">
            <a:xfrm>
              <a:off x="6960096" y="5517232"/>
              <a:ext cx="4686995" cy="1080120"/>
            </a:xfrm>
            <a:prstGeom prst="roundRect">
              <a:avLst/>
            </a:prstGeom>
            <a:noFill/>
            <a:ln/>
          </p:spPr>
          <p:style>
            <a:lnRef idx="2">
              <a:schemeClr val="accent6"/>
            </a:lnRef>
            <a:fillRef idx="1">
              <a:schemeClr val="lt1"/>
            </a:fillRef>
            <a:effectRef idx="0">
              <a:schemeClr val="accent6"/>
            </a:effectRef>
            <a:fontRef idx="minor">
              <a:schemeClr val="dk1"/>
            </a:fontRef>
          </p:style>
          <p:txBody>
            <a:bodyPr vert="horz" wrap="non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zh-TW" altLang="en-US" sz="1400" b="0" i="0" u="none" strike="noStrike" cap="none" normalizeH="0" baseline="0">
                <a:ln>
                  <a:noFill/>
                </a:ln>
                <a:solidFill>
                  <a:schemeClr val="tx1"/>
                </a:solidFill>
                <a:effectLst/>
                <a:latin typeface="Arial" charset="0"/>
                <a:ea typeface="標楷體" pitchFamily="65" charset="-120"/>
              </a:endParaRPr>
            </a:p>
          </p:txBody>
        </p:sp>
      </p:grpSp>
      <p:grpSp>
        <p:nvGrpSpPr>
          <p:cNvPr id="21" name="群組 20">
            <a:extLst>
              <a:ext uri="{FF2B5EF4-FFF2-40B4-BE49-F238E27FC236}">
                <a16:creationId xmlns:a16="http://schemas.microsoft.com/office/drawing/2014/main" id="{7719C22B-3775-4ECB-A332-F3ED26DA7796}"/>
              </a:ext>
            </a:extLst>
          </p:cNvPr>
          <p:cNvGrpSpPr/>
          <p:nvPr/>
        </p:nvGrpSpPr>
        <p:grpSpPr>
          <a:xfrm>
            <a:off x="1322090" y="1745728"/>
            <a:ext cx="10359379" cy="4311564"/>
            <a:chOff x="1322090" y="1745728"/>
            <a:chExt cx="10359379" cy="4311564"/>
          </a:xfrm>
        </p:grpSpPr>
        <p:pic>
          <p:nvPicPr>
            <p:cNvPr id="18" name="圖片 17">
              <a:extLst>
                <a:ext uri="{FF2B5EF4-FFF2-40B4-BE49-F238E27FC236}">
                  <a16:creationId xmlns:a16="http://schemas.microsoft.com/office/drawing/2014/main" id="{5E4681BD-41AA-4C9B-BEB3-3655D1E86FE5}"/>
                </a:ext>
              </a:extLst>
            </p:cNvPr>
            <p:cNvPicPr>
              <a:picLocks noChangeAspect="1"/>
            </p:cNvPicPr>
            <p:nvPr/>
          </p:nvPicPr>
          <p:blipFill>
            <a:blip r:embed="rId4"/>
            <a:stretch>
              <a:fillRect/>
            </a:stretch>
          </p:blipFill>
          <p:spPr>
            <a:xfrm>
              <a:off x="1322090" y="1745728"/>
              <a:ext cx="10344472" cy="4311564"/>
            </a:xfrm>
            <a:prstGeom prst="rect">
              <a:avLst/>
            </a:prstGeom>
          </p:spPr>
        </p:pic>
        <p:sp>
          <p:nvSpPr>
            <p:cNvPr id="19" name="文字方塊 18">
              <a:extLst>
                <a:ext uri="{FF2B5EF4-FFF2-40B4-BE49-F238E27FC236}">
                  <a16:creationId xmlns:a16="http://schemas.microsoft.com/office/drawing/2014/main" id="{7C6DFF39-A34A-44A6-9F9E-F3EE383EFBBF}"/>
                </a:ext>
              </a:extLst>
            </p:cNvPr>
            <p:cNvSpPr txBox="1"/>
            <p:nvPr/>
          </p:nvSpPr>
          <p:spPr>
            <a:xfrm>
              <a:off x="5627554" y="2130775"/>
              <a:ext cx="1800493" cy="369332"/>
            </a:xfrm>
            <a:prstGeom prst="rect">
              <a:avLst/>
            </a:prstGeom>
            <a:solidFill>
              <a:srgbClr val="FFFF00"/>
            </a:solidFill>
          </p:spPr>
          <p:txBody>
            <a:bodyPr wrap="none" rtlCol="0">
              <a:spAutoFit/>
            </a:bodyPr>
            <a:lstStyle/>
            <a:p>
              <a:r>
                <a:rPr lang="zh-TW" altLang="en-US" dirty="0">
                  <a:ea typeface="微軟正黑體" panose="020B0604030504040204" pitchFamily="34" charset="-120"/>
                </a:rPr>
                <a:t>再一次言有所本</a:t>
              </a:r>
            </a:p>
          </p:txBody>
        </p:sp>
        <p:sp>
          <p:nvSpPr>
            <p:cNvPr id="20" name="矩形: 圓角 19">
              <a:extLst>
                <a:ext uri="{FF2B5EF4-FFF2-40B4-BE49-F238E27FC236}">
                  <a16:creationId xmlns:a16="http://schemas.microsoft.com/office/drawing/2014/main" id="{BD282CD2-D450-4EC0-B594-9665EF7D0E6B}"/>
                </a:ext>
              </a:extLst>
            </p:cNvPr>
            <p:cNvSpPr/>
            <p:nvPr/>
          </p:nvSpPr>
          <p:spPr bwMode="auto">
            <a:xfrm>
              <a:off x="9768408" y="1818407"/>
              <a:ext cx="1913061" cy="462254"/>
            </a:xfrm>
            <a:prstGeom prst="roundRect">
              <a:avLst/>
            </a:prstGeom>
            <a:noFill/>
            <a:ln/>
          </p:spPr>
          <p:style>
            <a:lnRef idx="2">
              <a:schemeClr val="accent6"/>
            </a:lnRef>
            <a:fillRef idx="1">
              <a:schemeClr val="lt1"/>
            </a:fillRef>
            <a:effectRef idx="0">
              <a:schemeClr val="accent6"/>
            </a:effectRef>
            <a:fontRef idx="minor">
              <a:schemeClr val="dk1"/>
            </a:fontRef>
          </p:style>
          <p:txBody>
            <a:bodyPr vert="horz" wrap="non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zh-TW" altLang="en-US" sz="1400" b="0" i="0" u="none" strike="noStrike" cap="none" normalizeH="0" baseline="0">
                <a:ln>
                  <a:noFill/>
                </a:ln>
                <a:solidFill>
                  <a:schemeClr val="tx1"/>
                </a:solidFill>
                <a:effectLst/>
                <a:latin typeface="Arial" charset="0"/>
                <a:ea typeface="標楷體" pitchFamily="65" charset="-120"/>
              </a:endParaRPr>
            </a:p>
          </p:txBody>
        </p:sp>
      </p:grpSp>
      <p:grpSp>
        <p:nvGrpSpPr>
          <p:cNvPr id="25" name="群組 24">
            <a:extLst>
              <a:ext uri="{FF2B5EF4-FFF2-40B4-BE49-F238E27FC236}">
                <a16:creationId xmlns:a16="http://schemas.microsoft.com/office/drawing/2014/main" id="{6B60BC0D-7EC0-4E42-8648-9E8F06650519}"/>
              </a:ext>
            </a:extLst>
          </p:cNvPr>
          <p:cNvGrpSpPr/>
          <p:nvPr/>
        </p:nvGrpSpPr>
        <p:grpSpPr>
          <a:xfrm>
            <a:off x="1345804" y="1262116"/>
            <a:ext cx="10344472" cy="5476820"/>
            <a:chOff x="1345804" y="1262116"/>
            <a:chExt cx="10344472" cy="5476820"/>
          </a:xfrm>
        </p:grpSpPr>
        <p:pic>
          <p:nvPicPr>
            <p:cNvPr id="23" name="圖片 22">
              <a:extLst>
                <a:ext uri="{FF2B5EF4-FFF2-40B4-BE49-F238E27FC236}">
                  <a16:creationId xmlns:a16="http://schemas.microsoft.com/office/drawing/2014/main" id="{817C38BB-6F3E-4A7E-B694-E273CBF0E178}"/>
                </a:ext>
              </a:extLst>
            </p:cNvPr>
            <p:cNvPicPr>
              <a:picLocks noChangeAspect="1"/>
            </p:cNvPicPr>
            <p:nvPr/>
          </p:nvPicPr>
          <p:blipFill>
            <a:blip r:embed="rId5"/>
            <a:stretch>
              <a:fillRect/>
            </a:stretch>
          </p:blipFill>
          <p:spPr>
            <a:xfrm>
              <a:off x="1345804" y="1262116"/>
              <a:ext cx="10344472" cy="5476820"/>
            </a:xfrm>
            <a:prstGeom prst="rect">
              <a:avLst/>
            </a:prstGeom>
          </p:spPr>
        </p:pic>
        <p:sp>
          <p:nvSpPr>
            <p:cNvPr id="24" name="文字方塊 23">
              <a:extLst>
                <a:ext uri="{FF2B5EF4-FFF2-40B4-BE49-F238E27FC236}">
                  <a16:creationId xmlns:a16="http://schemas.microsoft.com/office/drawing/2014/main" id="{8BBD1041-4C00-4F1D-801D-B1A34F363F89}"/>
                </a:ext>
              </a:extLst>
            </p:cNvPr>
            <p:cNvSpPr txBox="1"/>
            <p:nvPr/>
          </p:nvSpPr>
          <p:spPr>
            <a:xfrm>
              <a:off x="6735799" y="1516625"/>
              <a:ext cx="1569660" cy="369332"/>
            </a:xfrm>
            <a:prstGeom prst="rect">
              <a:avLst/>
            </a:prstGeom>
            <a:solidFill>
              <a:srgbClr val="FFFF00"/>
            </a:solidFill>
          </p:spPr>
          <p:txBody>
            <a:bodyPr wrap="none" rtlCol="0">
              <a:spAutoFit/>
            </a:bodyPr>
            <a:lstStyle/>
            <a:p>
              <a:r>
                <a:rPr lang="zh-TW" altLang="en-US" dirty="0">
                  <a:ea typeface="微軟正黑體" panose="020B0604030504040204" pitchFamily="34" charset="-120"/>
                </a:rPr>
                <a:t>解釋內文重點</a:t>
              </a:r>
            </a:p>
          </p:txBody>
        </p:sp>
      </p:grpSp>
      <p:grpSp>
        <p:nvGrpSpPr>
          <p:cNvPr id="29" name="群組 28">
            <a:extLst>
              <a:ext uri="{FF2B5EF4-FFF2-40B4-BE49-F238E27FC236}">
                <a16:creationId xmlns:a16="http://schemas.microsoft.com/office/drawing/2014/main" id="{10B4FF4A-6B6B-4E25-BD24-88D2B8172785}"/>
              </a:ext>
            </a:extLst>
          </p:cNvPr>
          <p:cNvGrpSpPr/>
          <p:nvPr/>
        </p:nvGrpSpPr>
        <p:grpSpPr>
          <a:xfrm>
            <a:off x="1332360" y="1254794"/>
            <a:ext cx="10357916" cy="5466681"/>
            <a:chOff x="1332360" y="1254794"/>
            <a:chExt cx="10357916" cy="5466681"/>
          </a:xfrm>
        </p:grpSpPr>
        <p:pic>
          <p:nvPicPr>
            <p:cNvPr id="27" name="圖片 26">
              <a:extLst>
                <a:ext uri="{FF2B5EF4-FFF2-40B4-BE49-F238E27FC236}">
                  <a16:creationId xmlns:a16="http://schemas.microsoft.com/office/drawing/2014/main" id="{C94D4181-7DF8-417A-A6A4-81DA76FB5958}"/>
                </a:ext>
              </a:extLst>
            </p:cNvPr>
            <p:cNvPicPr>
              <a:picLocks noChangeAspect="1"/>
            </p:cNvPicPr>
            <p:nvPr/>
          </p:nvPicPr>
          <p:blipFill>
            <a:blip r:embed="rId6"/>
            <a:stretch>
              <a:fillRect/>
            </a:stretch>
          </p:blipFill>
          <p:spPr>
            <a:xfrm>
              <a:off x="1332360" y="1268760"/>
              <a:ext cx="10357916" cy="5452715"/>
            </a:xfrm>
            <a:prstGeom prst="rect">
              <a:avLst/>
            </a:prstGeom>
          </p:spPr>
        </p:pic>
        <p:sp>
          <p:nvSpPr>
            <p:cNvPr id="28" name="文字方塊 27">
              <a:extLst>
                <a:ext uri="{FF2B5EF4-FFF2-40B4-BE49-F238E27FC236}">
                  <a16:creationId xmlns:a16="http://schemas.microsoft.com/office/drawing/2014/main" id="{DF052A5F-9FFD-4912-864A-F7CA72220D37}"/>
                </a:ext>
              </a:extLst>
            </p:cNvPr>
            <p:cNvSpPr txBox="1"/>
            <p:nvPr/>
          </p:nvSpPr>
          <p:spPr>
            <a:xfrm>
              <a:off x="5477761" y="1254794"/>
              <a:ext cx="1800493" cy="369332"/>
            </a:xfrm>
            <a:prstGeom prst="rect">
              <a:avLst/>
            </a:prstGeom>
            <a:solidFill>
              <a:srgbClr val="FFFF00"/>
            </a:solidFill>
          </p:spPr>
          <p:txBody>
            <a:bodyPr wrap="none" rtlCol="0">
              <a:spAutoFit/>
            </a:bodyPr>
            <a:lstStyle/>
            <a:p>
              <a:pPr algn="l"/>
              <a:r>
                <a:rPr lang="zh-TW" altLang="en-US" dirty="0">
                  <a:ea typeface="微軟正黑體" panose="020B0604030504040204" pitchFamily="34" charset="-120"/>
                </a:rPr>
                <a:t>解釋數學與表格</a:t>
              </a:r>
            </a:p>
          </p:txBody>
        </p:sp>
      </p:grpSp>
    </p:spTree>
    <p:extLst>
      <p:ext uri="{BB962C8B-B14F-4D97-AF65-F5344CB8AC3E}">
        <p14:creationId xmlns:p14="http://schemas.microsoft.com/office/powerpoint/2010/main" val="521647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11"/>
                                        </p:tgtEl>
                                        <p:attrNameLst>
                                          <p:attrName>style.visibility</p:attrName>
                                        </p:attrNameLst>
                                      </p:cBhvr>
                                      <p:to>
                                        <p:strVal val="hidden"/>
                                      </p:to>
                                    </p:set>
                                  </p:sub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16"/>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500" fill="hold"/>
                                        <p:tgtEl>
                                          <p:spTgt spid="21"/>
                                        </p:tgtEl>
                                        <p:attrNameLst>
                                          <p:attrName>ppt_x</p:attrName>
                                        </p:attrNameLst>
                                      </p:cBhvr>
                                      <p:tavLst>
                                        <p:tav tm="0">
                                          <p:val>
                                            <p:strVal val="#ppt_x"/>
                                          </p:val>
                                        </p:tav>
                                        <p:tav tm="100000">
                                          <p:val>
                                            <p:strVal val="#ppt_x"/>
                                          </p:val>
                                        </p:tav>
                                      </p:tavLst>
                                    </p:anim>
                                    <p:anim calcmode="lin" valueType="num">
                                      <p:cBhvr additive="base">
                                        <p:cTn id="20" dur="500" fill="hold"/>
                                        <p:tgtEl>
                                          <p:spTgt spid="21"/>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1"/>
                                        </p:tgtEl>
                                        <p:attrNameLst>
                                          <p:attrName>style.visibility</p:attrName>
                                        </p:attrNameLst>
                                      </p:cBhvr>
                                      <p:to>
                                        <p:strVal val="hidden"/>
                                      </p:to>
                                    </p:set>
                                  </p:sub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5"/>
                                        </p:tgtEl>
                                        <p:attrNameLst>
                                          <p:attrName>style.visibility</p:attrName>
                                        </p:attrNameLst>
                                      </p:cBhvr>
                                      <p:to>
                                        <p:strVal val="visible"/>
                                      </p:to>
                                    </p:set>
                                    <p:anim calcmode="lin" valueType="num">
                                      <p:cBhvr additive="base">
                                        <p:cTn id="25" dur="500" fill="hold"/>
                                        <p:tgtEl>
                                          <p:spTgt spid="25"/>
                                        </p:tgtEl>
                                        <p:attrNameLst>
                                          <p:attrName>ppt_x</p:attrName>
                                        </p:attrNameLst>
                                      </p:cBhvr>
                                      <p:tavLst>
                                        <p:tav tm="0">
                                          <p:val>
                                            <p:strVal val="#ppt_x"/>
                                          </p:val>
                                        </p:tav>
                                        <p:tav tm="100000">
                                          <p:val>
                                            <p:strVal val="#ppt_x"/>
                                          </p:val>
                                        </p:tav>
                                      </p:tavLst>
                                    </p:anim>
                                    <p:anim calcmode="lin" valueType="num">
                                      <p:cBhvr additive="base">
                                        <p:cTn id="26" dur="500" fill="hold"/>
                                        <p:tgtEl>
                                          <p:spTgt spid="25"/>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5"/>
                                        </p:tgtEl>
                                        <p:attrNameLst>
                                          <p:attrName>style.visibility</p:attrName>
                                        </p:attrNameLst>
                                      </p:cBhvr>
                                      <p:to>
                                        <p:strVal val="hidden"/>
                                      </p:to>
                                    </p:set>
                                  </p:sub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9"/>
                                        </p:tgtEl>
                                        <p:attrNameLst>
                                          <p:attrName>style.visibility</p:attrName>
                                        </p:attrNameLst>
                                      </p:cBhvr>
                                      <p:to>
                                        <p:strVal val="visible"/>
                                      </p:to>
                                    </p:set>
                                    <p:anim calcmode="lin" valueType="num">
                                      <p:cBhvr additive="base">
                                        <p:cTn id="31" dur="500" fill="hold"/>
                                        <p:tgtEl>
                                          <p:spTgt spid="29"/>
                                        </p:tgtEl>
                                        <p:attrNameLst>
                                          <p:attrName>ppt_x</p:attrName>
                                        </p:attrNameLst>
                                      </p:cBhvr>
                                      <p:tavLst>
                                        <p:tav tm="0">
                                          <p:val>
                                            <p:strVal val="#ppt_x"/>
                                          </p:val>
                                        </p:tav>
                                        <p:tav tm="100000">
                                          <p:val>
                                            <p:strVal val="#ppt_x"/>
                                          </p:val>
                                        </p:tav>
                                      </p:tavLst>
                                    </p:anim>
                                    <p:anim calcmode="lin" valueType="num">
                                      <p:cBhvr additive="base">
                                        <p:cTn id="32" dur="500" fill="hold"/>
                                        <p:tgtEl>
                                          <p:spTgt spid="29"/>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9"/>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1CBC75C-03A0-4F7A-B03B-D53555C76B14}"/>
              </a:ext>
            </a:extLst>
          </p:cNvPr>
          <p:cNvSpPr>
            <a:spLocks noGrp="1"/>
          </p:cNvSpPr>
          <p:nvPr>
            <p:ph type="title"/>
          </p:nvPr>
        </p:nvSpPr>
        <p:spPr/>
        <p:txBody>
          <a:bodyPr/>
          <a:lstStyle/>
          <a:p>
            <a:r>
              <a:rPr lang="en-US" altLang="zh-TW" dirty="0"/>
              <a:t>Paraphraser – </a:t>
            </a:r>
            <a:r>
              <a:rPr lang="zh-TW" altLang="en-US" dirty="0"/>
              <a:t>文意改寫與</a:t>
            </a:r>
            <a:r>
              <a:rPr lang="en-US" altLang="zh-TW" dirty="0"/>
              <a:t>AI</a:t>
            </a:r>
            <a:r>
              <a:rPr lang="zh-TW" altLang="en-US" dirty="0"/>
              <a:t>偵測</a:t>
            </a:r>
          </a:p>
        </p:txBody>
      </p:sp>
      <p:sp>
        <p:nvSpPr>
          <p:cNvPr id="4" name="投影片編號版面配置區 3">
            <a:extLst>
              <a:ext uri="{FF2B5EF4-FFF2-40B4-BE49-F238E27FC236}">
                <a16:creationId xmlns:a16="http://schemas.microsoft.com/office/drawing/2014/main" id="{80EAD2B6-0134-41FB-8F26-38C04181AB2A}"/>
              </a:ext>
            </a:extLst>
          </p:cNvPr>
          <p:cNvSpPr>
            <a:spLocks noGrp="1"/>
          </p:cNvSpPr>
          <p:nvPr>
            <p:ph type="sldNum" sz="quarter" idx="12"/>
          </p:nvPr>
        </p:nvSpPr>
        <p:spPr/>
        <p:txBody>
          <a:bodyPr/>
          <a:lstStyle/>
          <a:p>
            <a:pPr>
              <a:defRPr/>
            </a:pPr>
            <a:fld id="{A5700B3C-C64C-4571-A859-10CF07BFE63A}" type="slidenum">
              <a:rPr lang="en-US" altLang="zh-TW" smtClean="0"/>
              <a:pPr>
                <a:defRPr/>
              </a:pPr>
              <a:t>53</a:t>
            </a:fld>
            <a:endParaRPr lang="en-US" altLang="zh-TW" dirty="0"/>
          </a:p>
        </p:txBody>
      </p:sp>
      <p:pic>
        <p:nvPicPr>
          <p:cNvPr id="6" name="圖片 5">
            <a:extLst>
              <a:ext uri="{FF2B5EF4-FFF2-40B4-BE49-F238E27FC236}">
                <a16:creationId xmlns:a16="http://schemas.microsoft.com/office/drawing/2014/main" id="{A820F996-BDBD-4B83-8B3E-0F38A774A798}"/>
              </a:ext>
            </a:extLst>
          </p:cNvPr>
          <p:cNvPicPr>
            <a:picLocks noChangeAspect="1"/>
          </p:cNvPicPr>
          <p:nvPr/>
        </p:nvPicPr>
        <p:blipFill>
          <a:blip r:embed="rId2"/>
          <a:stretch>
            <a:fillRect/>
          </a:stretch>
        </p:blipFill>
        <p:spPr>
          <a:xfrm>
            <a:off x="1343472" y="1124744"/>
            <a:ext cx="10776520" cy="5184576"/>
          </a:xfrm>
          <a:prstGeom prst="rect">
            <a:avLst/>
          </a:prstGeom>
        </p:spPr>
      </p:pic>
    </p:spTree>
    <p:extLst>
      <p:ext uri="{BB962C8B-B14F-4D97-AF65-F5344CB8AC3E}">
        <p14:creationId xmlns:p14="http://schemas.microsoft.com/office/powerpoint/2010/main" val="3459936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5D0840E-D4A4-44D6-881D-731D32A5D761}"/>
              </a:ext>
            </a:extLst>
          </p:cNvPr>
          <p:cNvSpPr>
            <a:spLocks noGrp="1"/>
          </p:cNvSpPr>
          <p:nvPr>
            <p:ph type="title"/>
          </p:nvPr>
        </p:nvSpPr>
        <p:spPr/>
        <p:txBody>
          <a:bodyPr/>
          <a:lstStyle/>
          <a:p>
            <a:r>
              <a:rPr lang="en-US" altLang="zh-TW" dirty="0"/>
              <a:t>Academic AI Detector – AI</a:t>
            </a:r>
            <a:r>
              <a:rPr lang="zh-TW" altLang="en-US" dirty="0"/>
              <a:t>偵測</a:t>
            </a:r>
          </a:p>
        </p:txBody>
      </p:sp>
      <p:sp>
        <p:nvSpPr>
          <p:cNvPr id="3" name="投影片編號版面配置區 2">
            <a:extLst>
              <a:ext uri="{FF2B5EF4-FFF2-40B4-BE49-F238E27FC236}">
                <a16:creationId xmlns:a16="http://schemas.microsoft.com/office/drawing/2014/main" id="{E2818ACF-C0AD-4DA6-AD4A-A8498C300E48}"/>
              </a:ext>
            </a:extLst>
          </p:cNvPr>
          <p:cNvSpPr>
            <a:spLocks noGrp="1"/>
          </p:cNvSpPr>
          <p:nvPr>
            <p:ph type="sldNum" sz="quarter" idx="12"/>
          </p:nvPr>
        </p:nvSpPr>
        <p:spPr/>
        <p:txBody>
          <a:bodyPr/>
          <a:lstStyle/>
          <a:p>
            <a:pPr>
              <a:defRPr/>
            </a:pPr>
            <a:fld id="{2D2FBA0E-EDAA-4DAF-A7CC-B5206D2F5D0F}" type="slidenum">
              <a:rPr lang="en-US" altLang="zh-TW" smtClean="0"/>
              <a:pPr>
                <a:defRPr/>
              </a:pPr>
              <a:t>54</a:t>
            </a:fld>
            <a:endParaRPr lang="en-US" altLang="zh-TW"/>
          </a:p>
        </p:txBody>
      </p:sp>
      <p:pic>
        <p:nvPicPr>
          <p:cNvPr id="5" name="圖片 4">
            <a:extLst>
              <a:ext uri="{FF2B5EF4-FFF2-40B4-BE49-F238E27FC236}">
                <a16:creationId xmlns:a16="http://schemas.microsoft.com/office/drawing/2014/main" id="{52A5CBE9-6A4F-4838-9C44-89CFA8937404}"/>
              </a:ext>
            </a:extLst>
          </p:cNvPr>
          <p:cNvPicPr>
            <a:picLocks noChangeAspect="1"/>
          </p:cNvPicPr>
          <p:nvPr/>
        </p:nvPicPr>
        <p:blipFill>
          <a:blip r:embed="rId2"/>
          <a:stretch>
            <a:fillRect/>
          </a:stretch>
        </p:blipFill>
        <p:spPr>
          <a:xfrm>
            <a:off x="1432331" y="1844824"/>
            <a:ext cx="10632504" cy="4313294"/>
          </a:xfrm>
          <a:prstGeom prst="rect">
            <a:avLst/>
          </a:prstGeom>
        </p:spPr>
      </p:pic>
    </p:spTree>
    <p:extLst>
      <p:ext uri="{BB962C8B-B14F-4D97-AF65-F5344CB8AC3E}">
        <p14:creationId xmlns:p14="http://schemas.microsoft.com/office/powerpoint/2010/main" val="183318199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投影片編號版面配置區 2">
            <a:extLst>
              <a:ext uri="{FF2B5EF4-FFF2-40B4-BE49-F238E27FC236}">
                <a16:creationId xmlns:a16="http://schemas.microsoft.com/office/drawing/2014/main" id="{BFBBEC6E-7D94-4319-AA56-BFB873989DC8}"/>
              </a:ext>
            </a:extLst>
          </p:cNvPr>
          <p:cNvSpPr>
            <a:spLocks noGrp="1"/>
          </p:cNvSpPr>
          <p:nvPr>
            <p:ph type="sldNum" sz="quarter" idx="12"/>
          </p:nvPr>
        </p:nvSpPr>
        <p:spPr/>
        <p:txBody>
          <a:bodyPr/>
          <a:lstStyle/>
          <a:p>
            <a:pPr>
              <a:defRPr/>
            </a:pPr>
            <a:fld id="{2D2FBA0E-EDAA-4DAF-A7CC-B5206D2F5D0F}" type="slidenum">
              <a:rPr lang="en-US" altLang="zh-TW" smtClean="0"/>
              <a:pPr>
                <a:defRPr/>
              </a:pPr>
              <a:t>55</a:t>
            </a:fld>
            <a:endParaRPr lang="en-US" altLang="zh-TW"/>
          </a:p>
        </p:txBody>
      </p:sp>
      <p:sp>
        <p:nvSpPr>
          <p:cNvPr id="6" name="矩形 5">
            <a:extLst>
              <a:ext uri="{FF2B5EF4-FFF2-40B4-BE49-F238E27FC236}">
                <a16:creationId xmlns:a16="http://schemas.microsoft.com/office/drawing/2014/main" id="{98E073B8-754B-47A9-A06E-BAB4D601A87E}"/>
              </a:ext>
            </a:extLst>
          </p:cNvPr>
          <p:cNvSpPr/>
          <p:nvPr/>
        </p:nvSpPr>
        <p:spPr>
          <a:xfrm>
            <a:off x="1435726" y="3068960"/>
            <a:ext cx="10572125" cy="923330"/>
          </a:xfrm>
          <a:prstGeom prst="rect">
            <a:avLst/>
          </a:prstGeom>
          <a:noFill/>
        </p:spPr>
        <p:txBody>
          <a:bodyPr wrap="none" lIns="91440" tIns="45720" rIns="91440" bIns="45720">
            <a:spAutoFit/>
          </a:bodyPr>
          <a:lstStyle/>
          <a:p>
            <a:pPr algn="ctr"/>
            <a:r>
              <a:rPr lang="zh-TW" altLang="en-US" sz="5400" b="1" cap="none" spc="0" dirty="0">
                <a:ln w="22225">
                  <a:solidFill>
                    <a:schemeClr val="accent2"/>
                  </a:solidFill>
                  <a:prstDash val="solid"/>
                </a:ln>
                <a:solidFill>
                  <a:schemeClr val="accent2">
                    <a:lumMod val="40000"/>
                    <a:lumOff val="60000"/>
                  </a:schemeClr>
                </a:solidFill>
                <a:effectLst>
                  <a:glow rad="139700">
                    <a:schemeClr val="accent1">
                      <a:satMod val="175000"/>
                      <a:alpha val="40000"/>
                    </a:schemeClr>
                  </a:glow>
                </a:effectLst>
                <a:ea typeface="微軟正黑體" panose="020B0604030504040204" pitchFamily="34" charset="-120"/>
              </a:rPr>
              <a:t>資料庫廠商也逐漸推出</a:t>
            </a:r>
            <a:r>
              <a:rPr lang="en-US" altLang="zh-TW" sz="5400" b="1" cap="none" spc="0" dirty="0">
                <a:ln w="22225">
                  <a:solidFill>
                    <a:schemeClr val="accent2"/>
                  </a:solidFill>
                  <a:prstDash val="solid"/>
                </a:ln>
                <a:solidFill>
                  <a:schemeClr val="accent2">
                    <a:lumMod val="40000"/>
                    <a:lumOff val="60000"/>
                  </a:schemeClr>
                </a:solidFill>
                <a:effectLst>
                  <a:glow rad="139700">
                    <a:schemeClr val="accent1">
                      <a:satMod val="175000"/>
                      <a:alpha val="40000"/>
                    </a:schemeClr>
                  </a:glow>
                </a:effectLst>
                <a:ea typeface="微軟正黑體" panose="020B0604030504040204" pitchFamily="34" charset="-120"/>
              </a:rPr>
              <a:t>AI</a:t>
            </a:r>
            <a:r>
              <a:rPr lang="zh-TW" altLang="en-US" sz="5400" b="1" cap="none" spc="0" dirty="0">
                <a:ln w="22225">
                  <a:solidFill>
                    <a:schemeClr val="accent2"/>
                  </a:solidFill>
                  <a:prstDash val="solid"/>
                </a:ln>
                <a:solidFill>
                  <a:schemeClr val="accent2">
                    <a:lumMod val="40000"/>
                    <a:lumOff val="60000"/>
                  </a:schemeClr>
                </a:solidFill>
                <a:effectLst>
                  <a:glow rad="139700">
                    <a:schemeClr val="accent1">
                      <a:satMod val="175000"/>
                      <a:alpha val="40000"/>
                    </a:schemeClr>
                  </a:glow>
                </a:effectLst>
                <a:ea typeface="微軟正黑體" panose="020B0604030504040204" pitchFamily="34" charset="-120"/>
              </a:rPr>
              <a:t>支援工具</a:t>
            </a:r>
          </a:p>
        </p:txBody>
      </p:sp>
    </p:spTree>
    <p:extLst>
      <p:ext uri="{BB962C8B-B14F-4D97-AF65-F5344CB8AC3E}">
        <p14:creationId xmlns:p14="http://schemas.microsoft.com/office/powerpoint/2010/main" val="291968429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a:extLst>
              <a:ext uri="{FF2B5EF4-FFF2-40B4-BE49-F238E27FC236}">
                <a16:creationId xmlns:a16="http://schemas.microsoft.com/office/drawing/2014/main" id="{2CE40164-DD09-1933-90F6-08FA63B40B6D}"/>
              </a:ext>
            </a:extLst>
          </p:cNvPr>
          <p:cNvSpPr>
            <a:spLocks noGrp="1"/>
          </p:cNvSpPr>
          <p:nvPr>
            <p:ph type="title"/>
          </p:nvPr>
        </p:nvSpPr>
        <p:spPr/>
        <p:txBody>
          <a:bodyPr/>
          <a:lstStyle/>
          <a:p>
            <a:r>
              <a:rPr lang="en-US" altLang="zh-TW" dirty="0"/>
              <a:t>EBSCO Insight</a:t>
            </a:r>
            <a:endParaRPr lang="zh-TW" altLang="en-US" dirty="0"/>
          </a:p>
        </p:txBody>
      </p:sp>
      <p:sp>
        <p:nvSpPr>
          <p:cNvPr id="2" name="投影片編號版面配置區 1">
            <a:extLst>
              <a:ext uri="{FF2B5EF4-FFF2-40B4-BE49-F238E27FC236}">
                <a16:creationId xmlns:a16="http://schemas.microsoft.com/office/drawing/2014/main" id="{850B5E1F-CEC7-4DFB-34C9-E71DFF5A877C}"/>
              </a:ext>
            </a:extLst>
          </p:cNvPr>
          <p:cNvSpPr>
            <a:spLocks noGrp="1"/>
          </p:cNvSpPr>
          <p:nvPr>
            <p:ph type="sldNum" sz="quarter" idx="12"/>
          </p:nvPr>
        </p:nvSpPr>
        <p:spPr/>
        <p:txBody>
          <a:bodyPr/>
          <a:lstStyle/>
          <a:p>
            <a:pPr>
              <a:defRPr/>
            </a:pPr>
            <a:fld id="{3931A518-DC4F-47AC-A73E-BF6603880094}" type="slidenum">
              <a:rPr lang="en-US" altLang="zh-TW" smtClean="0"/>
              <a:pPr>
                <a:defRPr/>
              </a:pPr>
              <a:t>56</a:t>
            </a:fld>
            <a:endParaRPr lang="en-US" altLang="zh-TW"/>
          </a:p>
        </p:txBody>
      </p:sp>
      <p:pic>
        <p:nvPicPr>
          <p:cNvPr id="7" name="圖片 6">
            <a:extLst>
              <a:ext uri="{FF2B5EF4-FFF2-40B4-BE49-F238E27FC236}">
                <a16:creationId xmlns:a16="http://schemas.microsoft.com/office/drawing/2014/main" id="{666424D2-64AA-7157-B68A-532A47C124C8}"/>
              </a:ext>
            </a:extLst>
          </p:cNvPr>
          <p:cNvPicPr>
            <a:picLocks noChangeAspect="1"/>
          </p:cNvPicPr>
          <p:nvPr/>
        </p:nvPicPr>
        <p:blipFill>
          <a:blip r:embed="rId2"/>
          <a:stretch>
            <a:fillRect/>
          </a:stretch>
        </p:blipFill>
        <p:spPr>
          <a:xfrm>
            <a:off x="0" y="1144167"/>
            <a:ext cx="12192000" cy="5737919"/>
          </a:xfrm>
          <a:prstGeom prst="rect">
            <a:avLst/>
          </a:prstGeom>
        </p:spPr>
      </p:pic>
      <p:pic>
        <p:nvPicPr>
          <p:cNvPr id="9" name="圖片 8">
            <a:extLst>
              <a:ext uri="{FF2B5EF4-FFF2-40B4-BE49-F238E27FC236}">
                <a16:creationId xmlns:a16="http://schemas.microsoft.com/office/drawing/2014/main" id="{2F1C59F3-3D7F-3A11-EB93-DDA7DB4C2592}"/>
              </a:ext>
            </a:extLst>
          </p:cNvPr>
          <p:cNvPicPr>
            <a:picLocks noChangeAspect="1"/>
          </p:cNvPicPr>
          <p:nvPr/>
        </p:nvPicPr>
        <p:blipFill>
          <a:blip r:embed="rId3"/>
          <a:stretch>
            <a:fillRect/>
          </a:stretch>
        </p:blipFill>
        <p:spPr>
          <a:xfrm>
            <a:off x="2135560" y="1772718"/>
            <a:ext cx="8096309" cy="4505358"/>
          </a:xfrm>
          <a:prstGeom prst="rect">
            <a:avLst/>
          </a:prstGeom>
        </p:spPr>
      </p:pic>
      <p:pic>
        <p:nvPicPr>
          <p:cNvPr id="4" name="圖片 3">
            <a:extLst>
              <a:ext uri="{FF2B5EF4-FFF2-40B4-BE49-F238E27FC236}">
                <a16:creationId xmlns:a16="http://schemas.microsoft.com/office/drawing/2014/main" id="{A587BE17-3FA4-F394-CD0B-F7F6FA40C2F9}"/>
              </a:ext>
            </a:extLst>
          </p:cNvPr>
          <p:cNvPicPr>
            <a:picLocks noChangeAspect="1"/>
          </p:cNvPicPr>
          <p:nvPr/>
        </p:nvPicPr>
        <p:blipFill>
          <a:blip r:embed="rId4"/>
          <a:stretch>
            <a:fillRect/>
          </a:stretch>
        </p:blipFill>
        <p:spPr>
          <a:xfrm>
            <a:off x="480404" y="2302030"/>
            <a:ext cx="11087181" cy="3991004"/>
          </a:xfrm>
          <a:prstGeom prst="rect">
            <a:avLst/>
          </a:prstGeom>
        </p:spPr>
      </p:pic>
      <p:pic>
        <p:nvPicPr>
          <p:cNvPr id="8" name="圖片 7">
            <a:extLst>
              <a:ext uri="{FF2B5EF4-FFF2-40B4-BE49-F238E27FC236}">
                <a16:creationId xmlns:a16="http://schemas.microsoft.com/office/drawing/2014/main" id="{7A8CF047-A2B3-BCDA-4374-1991372FCF0A}"/>
              </a:ext>
            </a:extLst>
          </p:cNvPr>
          <p:cNvPicPr>
            <a:picLocks noChangeAspect="1"/>
          </p:cNvPicPr>
          <p:nvPr/>
        </p:nvPicPr>
        <p:blipFill>
          <a:blip r:embed="rId5"/>
          <a:stretch>
            <a:fillRect/>
          </a:stretch>
        </p:blipFill>
        <p:spPr>
          <a:xfrm>
            <a:off x="2953894" y="-6281"/>
            <a:ext cx="7518216" cy="6858000"/>
          </a:xfrm>
          <a:prstGeom prst="rect">
            <a:avLst/>
          </a:prstGeom>
        </p:spPr>
      </p:pic>
    </p:spTree>
    <p:extLst>
      <p:ext uri="{BB962C8B-B14F-4D97-AF65-F5344CB8AC3E}">
        <p14:creationId xmlns:p14="http://schemas.microsoft.com/office/powerpoint/2010/main" val="1683314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9"/>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4"/>
                                        </p:tgtEl>
                                        <p:attrNameLst>
                                          <p:attrName>style.visibility</p:attrName>
                                        </p:attrNameLst>
                                      </p:cBhvr>
                                      <p:to>
                                        <p:strVal val="hidden"/>
                                      </p:to>
                                    </p:set>
                                  </p:sub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8"/>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F02ADC9-2972-CF20-FAF0-A9B54D2D1460}"/>
              </a:ext>
            </a:extLst>
          </p:cNvPr>
          <p:cNvSpPr>
            <a:spLocks noGrp="1"/>
          </p:cNvSpPr>
          <p:nvPr>
            <p:ph type="title"/>
          </p:nvPr>
        </p:nvSpPr>
        <p:spPr/>
        <p:txBody>
          <a:bodyPr/>
          <a:lstStyle/>
          <a:p>
            <a:r>
              <a:rPr lang="en-US" altLang="zh-TW" dirty="0"/>
              <a:t>Scopus AI</a:t>
            </a:r>
            <a:endParaRPr lang="zh-TW" altLang="en-US" dirty="0"/>
          </a:p>
        </p:txBody>
      </p:sp>
      <p:sp>
        <p:nvSpPr>
          <p:cNvPr id="3" name="投影片編號版面配置區 2">
            <a:extLst>
              <a:ext uri="{FF2B5EF4-FFF2-40B4-BE49-F238E27FC236}">
                <a16:creationId xmlns:a16="http://schemas.microsoft.com/office/drawing/2014/main" id="{A456E004-115C-F866-C383-517B1661D745}"/>
              </a:ext>
            </a:extLst>
          </p:cNvPr>
          <p:cNvSpPr>
            <a:spLocks noGrp="1"/>
          </p:cNvSpPr>
          <p:nvPr>
            <p:ph type="sldNum" sz="quarter" idx="12"/>
          </p:nvPr>
        </p:nvSpPr>
        <p:spPr/>
        <p:txBody>
          <a:bodyPr/>
          <a:lstStyle/>
          <a:p>
            <a:pPr>
              <a:defRPr/>
            </a:pPr>
            <a:fld id="{2D2FBA0E-EDAA-4DAF-A7CC-B5206D2F5D0F}" type="slidenum">
              <a:rPr lang="en-US" altLang="zh-TW" smtClean="0"/>
              <a:pPr>
                <a:defRPr/>
              </a:pPr>
              <a:t>57</a:t>
            </a:fld>
            <a:endParaRPr lang="en-US" altLang="zh-TW"/>
          </a:p>
        </p:txBody>
      </p:sp>
      <p:grpSp>
        <p:nvGrpSpPr>
          <p:cNvPr id="8" name="群組 7">
            <a:extLst>
              <a:ext uri="{FF2B5EF4-FFF2-40B4-BE49-F238E27FC236}">
                <a16:creationId xmlns:a16="http://schemas.microsoft.com/office/drawing/2014/main" id="{66328290-A107-A451-677D-A36DC76B2A36}"/>
              </a:ext>
            </a:extLst>
          </p:cNvPr>
          <p:cNvGrpSpPr/>
          <p:nvPr/>
        </p:nvGrpSpPr>
        <p:grpSpPr>
          <a:xfrm>
            <a:off x="1415480" y="1252067"/>
            <a:ext cx="10343923" cy="5521330"/>
            <a:chOff x="1415480" y="1252067"/>
            <a:chExt cx="10343923" cy="5521330"/>
          </a:xfrm>
        </p:grpSpPr>
        <p:pic>
          <p:nvPicPr>
            <p:cNvPr id="5" name="圖片 4">
              <a:extLst>
                <a:ext uri="{FF2B5EF4-FFF2-40B4-BE49-F238E27FC236}">
                  <a16:creationId xmlns:a16="http://schemas.microsoft.com/office/drawing/2014/main" id="{E0C5E5A7-1C31-D6FB-F493-6925CBB9C470}"/>
                </a:ext>
              </a:extLst>
            </p:cNvPr>
            <p:cNvPicPr>
              <a:picLocks noChangeAspect="1"/>
            </p:cNvPicPr>
            <p:nvPr/>
          </p:nvPicPr>
          <p:blipFill>
            <a:blip r:embed="rId2"/>
            <a:stretch>
              <a:fillRect/>
            </a:stretch>
          </p:blipFill>
          <p:spPr>
            <a:xfrm>
              <a:off x="1415480" y="1265308"/>
              <a:ext cx="5433655" cy="5508089"/>
            </a:xfrm>
            <a:prstGeom prst="rect">
              <a:avLst/>
            </a:prstGeom>
          </p:spPr>
        </p:pic>
        <p:pic>
          <p:nvPicPr>
            <p:cNvPr id="7" name="圖片 6">
              <a:extLst>
                <a:ext uri="{FF2B5EF4-FFF2-40B4-BE49-F238E27FC236}">
                  <a16:creationId xmlns:a16="http://schemas.microsoft.com/office/drawing/2014/main" id="{FD3C9A77-B523-5948-F999-C69850D0EE7A}"/>
                </a:ext>
              </a:extLst>
            </p:cNvPr>
            <p:cNvPicPr>
              <a:picLocks noChangeAspect="1"/>
            </p:cNvPicPr>
            <p:nvPr/>
          </p:nvPicPr>
          <p:blipFill>
            <a:blip r:embed="rId3"/>
            <a:stretch>
              <a:fillRect/>
            </a:stretch>
          </p:blipFill>
          <p:spPr>
            <a:xfrm>
              <a:off x="6921673" y="1252067"/>
              <a:ext cx="4837730" cy="5521330"/>
            </a:xfrm>
            <a:prstGeom prst="rect">
              <a:avLst/>
            </a:prstGeom>
          </p:spPr>
        </p:pic>
      </p:grpSp>
      <p:grpSp>
        <p:nvGrpSpPr>
          <p:cNvPr id="13" name="群組 12">
            <a:extLst>
              <a:ext uri="{FF2B5EF4-FFF2-40B4-BE49-F238E27FC236}">
                <a16:creationId xmlns:a16="http://schemas.microsoft.com/office/drawing/2014/main" id="{778283F9-FDF3-DB70-5F49-13DD21E5C258}"/>
              </a:ext>
            </a:extLst>
          </p:cNvPr>
          <p:cNvGrpSpPr/>
          <p:nvPr/>
        </p:nvGrpSpPr>
        <p:grpSpPr>
          <a:xfrm>
            <a:off x="1419502" y="1216383"/>
            <a:ext cx="10339900" cy="5521330"/>
            <a:chOff x="1419502" y="1216383"/>
            <a:chExt cx="10339900" cy="5521330"/>
          </a:xfrm>
        </p:grpSpPr>
        <p:pic>
          <p:nvPicPr>
            <p:cNvPr id="10" name="圖片 9">
              <a:extLst>
                <a:ext uri="{FF2B5EF4-FFF2-40B4-BE49-F238E27FC236}">
                  <a16:creationId xmlns:a16="http://schemas.microsoft.com/office/drawing/2014/main" id="{CBC5BB71-93A8-7A2A-E153-141976BDF6D7}"/>
                </a:ext>
              </a:extLst>
            </p:cNvPr>
            <p:cNvPicPr>
              <a:picLocks noChangeAspect="1"/>
            </p:cNvPicPr>
            <p:nvPr/>
          </p:nvPicPr>
          <p:blipFill>
            <a:blip r:embed="rId4"/>
            <a:stretch>
              <a:fillRect/>
            </a:stretch>
          </p:blipFill>
          <p:spPr>
            <a:xfrm>
              <a:off x="1419502" y="1216383"/>
              <a:ext cx="5429634" cy="5521330"/>
            </a:xfrm>
            <a:prstGeom prst="rect">
              <a:avLst/>
            </a:prstGeom>
          </p:spPr>
        </p:pic>
        <p:pic>
          <p:nvPicPr>
            <p:cNvPr id="12" name="圖片 11">
              <a:extLst>
                <a:ext uri="{FF2B5EF4-FFF2-40B4-BE49-F238E27FC236}">
                  <a16:creationId xmlns:a16="http://schemas.microsoft.com/office/drawing/2014/main" id="{4115921E-F24A-0989-B2E5-01B4D712BF9A}"/>
                </a:ext>
              </a:extLst>
            </p:cNvPr>
            <p:cNvPicPr>
              <a:picLocks noChangeAspect="1"/>
            </p:cNvPicPr>
            <p:nvPr/>
          </p:nvPicPr>
          <p:blipFill>
            <a:blip r:embed="rId5"/>
            <a:stretch>
              <a:fillRect/>
            </a:stretch>
          </p:blipFill>
          <p:spPr>
            <a:xfrm>
              <a:off x="6921672" y="1229624"/>
              <a:ext cx="4837730" cy="5508089"/>
            </a:xfrm>
            <a:prstGeom prst="rect">
              <a:avLst/>
            </a:prstGeom>
          </p:spPr>
        </p:pic>
      </p:grpSp>
    </p:spTree>
    <p:extLst>
      <p:ext uri="{BB962C8B-B14F-4D97-AF65-F5344CB8AC3E}">
        <p14:creationId xmlns:p14="http://schemas.microsoft.com/office/powerpoint/2010/main" val="901069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8"/>
                                        </p:tgtEl>
                                        <p:attrNameLst>
                                          <p:attrName>style.visibility</p:attrName>
                                        </p:attrNameLst>
                                      </p:cBhvr>
                                      <p:to>
                                        <p:strVal val="hidden"/>
                                      </p:to>
                                    </p:set>
                                  </p:sub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13"/>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56522E5-7941-9EA5-7FDD-00CD5D0E24D0}"/>
              </a:ext>
            </a:extLst>
          </p:cNvPr>
          <p:cNvSpPr>
            <a:spLocks noGrp="1"/>
          </p:cNvSpPr>
          <p:nvPr>
            <p:ph type="title"/>
          </p:nvPr>
        </p:nvSpPr>
        <p:spPr/>
        <p:txBody>
          <a:bodyPr/>
          <a:lstStyle/>
          <a:p>
            <a:r>
              <a:rPr lang="en-US" altLang="zh-TW" dirty="0"/>
              <a:t>AI</a:t>
            </a:r>
            <a:r>
              <a:rPr lang="zh-TW" altLang="en-US" dirty="0"/>
              <a:t>時代的學術誠信</a:t>
            </a:r>
          </a:p>
        </p:txBody>
      </p:sp>
      <p:sp>
        <p:nvSpPr>
          <p:cNvPr id="3" name="內容版面配置區 2">
            <a:extLst>
              <a:ext uri="{FF2B5EF4-FFF2-40B4-BE49-F238E27FC236}">
                <a16:creationId xmlns:a16="http://schemas.microsoft.com/office/drawing/2014/main" id="{C1EAA732-0A86-4F9B-2973-602221A9C3AB}"/>
              </a:ext>
            </a:extLst>
          </p:cNvPr>
          <p:cNvSpPr>
            <a:spLocks noGrp="1"/>
          </p:cNvSpPr>
          <p:nvPr>
            <p:ph idx="1"/>
          </p:nvPr>
        </p:nvSpPr>
        <p:spPr/>
        <p:txBody>
          <a:bodyPr/>
          <a:lstStyle/>
          <a:p>
            <a:r>
              <a:rPr lang="zh-TW" altLang="en-US" dirty="0"/>
              <a:t>歐盟學術誠信行為守則</a:t>
            </a:r>
            <a:endParaRPr lang="en-US" altLang="zh-TW" dirty="0"/>
          </a:p>
          <a:p>
            <a:r>
              <a:rPr lang="zh-TW" altLang="en-US" dirty="0"/>
              <a:t>學術期刊對於作者使用</a:t>
            </a:r>
            <a:r>
              <a:rPr lang="en-US" altLang="zh-TW" dirty="0"/>
              <a:t>AI</a:t>
            </a:r>
            <a:r>
              <a:rPr lang="zh-TW" altLang="en-US" dirty="0"/>
              <a:t>的政策 </a:t>
            </a:r>
            <a:r>
              <a:rPr lang="en-US" altLang="zh-TW" dirty="0"/>
              <a:t>– Elsevier</a:t>
            </a:r>
            <a:r>
              <a:rPr lang="zh-TW" altLang="en-US" dirty="0"/>
              <a:t>、</a:t>
            </a:r>
            <a:r>
              <a:rPr lang="en-US" altLang="zh-TW" dirty="0"/>
              <a:t>T&amp;F</a:t>
            </a:r>
            <a:r>
              <a:rPr lang="zh-TW" altLang="en-US" dirty="0"/>
              <a:t>、</a:t>
            </a:r>
            <a:r>
              <a:rPr lang="en-US" altLang="zh-TW" dirty="0"/>
              <a:t>Science</a:t>
            </a:r>
            <a:r>
              <a:rPr lang="zh-TW" altLang="en-US" dirty="0"/>
              <a:t>、</a:t>
            </a:r>
            <a:r>
              <a:rPr lang="en-US" altLang="zh-TW" dirty="0"/>
              <a:t>Nature</a:t>
            </a:r>
            <a:r>
              <a:rPr lang="zh-TW" altLang="en-US" dirty="0"/>
              <a:t>、教資季刊</a:t>
            </a:r>
            <a:endParaRPr lang="en-US" altLang="zh-TW" dirty="0"/>
          </a:p>
          <a:p>
            <a:r>
              <a:rPr lang="zh-TW" altLang="en-US" dirty="0"/>
              <a:t>學術文章中對於生成式</a:t>
            </a:r>
            <a:r>
              <a:rPr lang="en-US" altLang="zh-TW" dirty="0"/>
              <a:t>AI</a:t>
            </a:r>
            <a:r>
              <a:rPr lang="zh-TW" altLang="en-US" dirty="0"/>
              <a:t>的引用</a:t>
            </a:r>
            <a:endParaRPr lang="en-US" altLang="zh-TW" dirty="0"/>
          </a:p>
          <a:p>
            <a:r>
              <a:rPr lang="zh-TW" altLang="en-US" dirty="0"/>
              <a:t>生成式人工智慧於學術寫作之應用原則與研究責任探討 </a:t>
            </a:r>
            <a:endParaRPr lang="en-US" altLang="zh-TW" dirty="0"/>
          </a:p>
          <a:p>
            <a:r>
              <a:rPr lang="zh-TW" altLang="en-US" dirty="0"/>
              <a:t>本末倒置的文獻探討寫作 </a:t>
            </a:r>
            <a:r>
              <a:rPr lang="en-US" altLang="zh-TW" dirty="0"/>
              <a:t>– </a:t>
            </a:r>
            <a:r>
              <a:rPr lang="zh-TW" altLang="en-US" dirty="0"/>
              <a:t>虛構文獻偵測</a:t>
            </a:r>
            <a:endParaRPr lang="en-US" altLang="zh-TW" dirty="0"/>
          </a:p>
          <a:p>
            <a:endParaRPr lang="zh-TW" altLang="en-US" dirty="0"/>
          </a:p>
        </p:txBody>
      </p:sp>
      <p:sp>
        <p:nvSpPr>
          <p:cNvPr id="4" name="投影片編號版面配置區 3">
            <a:extLst>
              <a:ext uri="{FF2B5EF4-FFF2-40B4-BE49-F238E27FC236}">
                <a16:creationId xmlns:a16="http://schemas.microsoft.com/office/drawing/2014/main" id="{6BDB4BF8-7DA4-59A6-5727-BC0A6BB8AA1E}"/>
              </a:ext>
            </a:extLst>
          </p:cNvPr>
          <p:cNvSpPr>
            <a:spLocks noGrp="1"/>
          </p:cNvSpPr>
          <p:nvPr>
            <p:ph type="sldNum" sz="quarter" idx="12"/>
          </p:nvPr>
        </p:nvSpPr>
        <p:spPr/>
        <p:txBody>
          <a:bodyPr/>
          <a:lstStyle/>
          <a:p>
            <a:pPr>
              <a:defRPr/>
            </a:pPr>
            <a:fld id="{A5700B3C-C64C-4571-A859-10CF07BFE63A}" type="slidenum">
              <a:rPr lang="en-US" altLang="zh-TW" smtClean="0"/>
              <a:pPr>
                <a:defRPr/>
              </a:pPr>
              <a:t>58</a:t>
            </a:fld>
            <a:endParaRPr lang="en-US" altLang="zh-TW" dirty="0"/>
          </a:p>
        </p:txBody>
      </p:sp>
    </p:spTree>
    <p:extLst>
      <p:ext uri="{BB962C8B-B14F-4D97-AF65-F5344CB8AC3E}">
        <p14:creationId xmlns:p14="http://schemas.microsoft.com/office/powerpoint/2010/main" val="253784987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42290BC-8853-4A98-8307-0F5EB89D8F9B}"/>
              </a:ext>
            </a:extLst>
          </p:cNvPr>
          <p:cNvSpPr>
            <a:spLocks noGrp="1"/>
          </p:cNvSpPr>
          <p:nvPr>
            <p:ph type="title"/>
          </p:nvPr>
        </p:nvSpPr>
        <p:spPr/>
        <p:txBody>
          <a:bodyPr/>
          <a:lstStyle/>
          <a:p>
            <a:r>
              <a:rPr lang="zh-TW" altLang="en-US" dirty="0"/>
              <a:t>學術誠信原則</a:t>
            </a:r>
          </a:p>
        </p:txBody>
      </p:sp>
      <p:sp>
        <p:nvSpPr>
          <p:cNvPr id="3" name="內容版面配置區 2">
            <a:extLst>
              <a:ext uri="{FF2B5EF4-FFF2-40B4-BE49-F238E27FC236}">
                <a16:creationId xmlns:a16="http://schemas.microsoft.com/office/drawing/2014/main" id="{1E1298B3-EAE0-47F0-BB69-68F4F9E11A48}"/>
              </a:ext>
            </a:extLst>
          </p:cNvPr>
          <p:cNvSpPr>
            <a:spLocks noGrp="1"/>
          </p:cNvSpPr>
          <p:nvPr>
            <p:ph idx="1"/>
          </p:nvPr>
        </p:nvSpPr>
        <p:spPr/>
        <p:txBody>
          <a:bodyPr/>
          <a:lstStyle/>
          <a:p>
            <a:r>
              <a:rPr lang="zh-TW" altLang="en-US" dirty="0"/>
              <a:t>可靠性</a:t>
            </a:r>
            <a:r>
              <a:rPr lang="en-US" altLang="zh-TW" sz="1800" dirty="0">
                <a:solidFill>
                  <a:srgbClr val="FF0000"/>
                </a:solidFill>
              </a:rPr>
              <a:t>(Reliability)</a:t>
            </a:r>
            <a:r>
              <a:rPr lang="zh-TW" altLang="en-US" dirty="0"/>
              <a:t>：確保研究的品質，反映在設計、方法論、分析和資源的使用上</a:t>
            </a:r>
            <a:endParaRPr lang="en-US" altLang="zh-TW" dirty="0"/>
          </a:p>
          <a:p>
            <a:r>
              <a:rPr lang="zh-TW" altLang="en-US" dirty="0"/>
              <a:t>誠實</a:t>
            </a:r>
            <a:r>
              <a:rPr lang="en-US" altLang="zh-TW" sz="1800" dirty="0">
                <a:solidFill>
                  <a:srgbClr val="FF0000"/>
                </a:solidFill>
              </a:rPr>
              <a:t>(Honesty)</a:t>
            </a:r>
            <a:r>
              <a:rPr lang="zh-TW" altLang="en-US" dirty="0"/>
              <a:t>：以透明、公平、充分和公正的方式發展、執行、審查、提報和傳播研究</a:t>
            </a:r>
            <a:endParaRPr lang="en-US" altLang="zh-TW" dirty="0"/>
          </a:p>
          <a:p>
            <a:r>
              <a:rPr lang="zh-TW" altLang="en-US" dirty="0"/>
              <a:t>尊重</a:t>
            </a:r>
            <a:r>
              <a:rPr lang="en-US" altLang="zh-TW" sz="1800" dirty="0">
                <a:solidFill>
                  <a:srgbClr val="FF0000"/>
                </a:solidFill>
              </a:rPr>
              <a:t>(Respect)</a:t>
            </a:r>
            <a:r>
              <a:rPr lang="zh-TW" altLang="en-US" dirty="0"/>
              <a:t>：尊重同事、研究參與者、研究對象、社會、生態系統、文化遺產和環境</a:t>
            </a:r>
            <a:endParaRPr lang="en-US" altLang="zh-TW" dirty="0"/>
          </a:p>
          <a:p>
            <a:r>
              <a:rPr lang="zh-TW" altLang="en-US" dirty="0"/>
              <a:t>問責</a:t>
            </a:r>
            <a:r>
              <a:rPr lang="en-US" altLang="zh-TW" sz="1800" dirty="0">
                <a:solidFill>
                  <a:srgbClr val="FF0000"/>
                </a:solidFill>
              </a:rPr>
              <a:t>(Accountability)</a:t>
            </a:r>
            <a:r>
              <a:rPr lang="zh-TW" altLang="en-US" dirty="0"/>
              <a:t>：對於研究從想法到出版、管理和組織，培訓、監督和指導，以及對其更廣泛的社會影響承擔責任</a:t>
            </a:r>
          </a:p>
        </p:txBody>
      </p:sp>
      <p:sp>
        <p:nvSpPr>
          <p:cNvPr id="4" name="投影片編號版面配置區 3">
            <a:extLst>
              <a:ext uri="{FF2B5EF4-FFF2-40B4-BE49-F238E27FC236}">
                <a16:creationId xmlns:a16="http://schemas.microsoft.com/office/drawing/2014/main" id="{C4E6FA3B-D745-459A-8848-A8BB82152474}"/>
              </a:ext>
            </a:extLst>
          </p:cNvPr>
          <p:cNvSpPr>
            <a:spLocks noGrp="1"/>
          </p:cNvSpPr>
          <p:nvPr>
            <p:ph type="sldNum" sz="quarter" idx="12"/>
          </p:nvPr>
        </p:nvSpPr>
        <p:spPr/>
        <p:txBody>
          <a:bodyPr/>
          <a:lstStyle/>
          <a:p>
            <a:pPr>
              <a:defRPr/>
            </a:pPr>
            <a:fld id="{A5700B3C-C64C-4571-A859-10CF07BFE63A}" type="slidenum">
              <a:rPr lang="en-US" altLang="zh-TW" smtClean="0"/>
              <a:pPr>
                <a:defRPr/>
              </a:pPr>
              <a:t>59</a:t>
            </a:fld>
            <a:endParaRPr lang="en-US" altLang="zh-TW" dirty="0"/>
          </a:p>
        </p:txBody>
      </p:sp>
      <p:sp>
        <p:nvSpPr>
          <p:cNvPr id="5" name="矩形 4">
            <a:extLst>
              <a:ext uri="{FF2B5EF4-FFF2-40B4-BE49-F238E27FC236}">
                <a16:creationId xmlns:a16="http://schemas.microsoft.com/office/drawing/2014/main" id="{E84A6E21-E911-4226-A02F-1AD6ADD5FD3D}"/>
              </a:ext>
            </a:extLst>
          </p:cNvPr>
          <p:cNvSpPr/>
          <p:nvPr/>
        </p:nvSpPr>
        <p:spPr>
          <a:xfrm>
            <a:off x="1703512" y="5747841"/>
            <a:ext cx="10009112" cy="633908"/>
          </a:xfrm>
          <a:prstGeom prst="rect">
            <a:avLst/>
          </a:prstGeom>
          <a:solidFill>
            <a:schemeClr val="accent1">
              <a:lumMod val="20000"/>
              <a:lumOff val="80000"/>
            </a:schemeClr>
          </a:solidFill>
        </p:spPr>
        <p:txBody>
          <a:bodyPr wrap="square" rtlCol="0">
            <a:noAutofit/>
          </a:bodyPr>
          <a:lstStyle/>
          <a:p>
            <a:pPr algn="l"/>
            <a:r>
              <a:rPr lang="en-US" altLang="zh-TW" sz="1400" dirty="0">
                <a:ea typeface="微軟正黑體" panose="020B0604030504040204" pitchFamily="34" charset="-120"/>
              </a:rPr>
              <a:t>ALLEA (2023) The European Code of Conduct for Research Integrity – Revised Edition 2023.</a:t>
            </a:r>
            <a:r>
              <a:rPr lang="zh-TW" altLang="en-US" sz="1400" dirty="0">
                <a:ea typeface="微軟正黑體" panose="020B0604030504040204" pitchFamily="34" charset="-120"/>
              </a:rPr>
              <a:t> </a:t>
            </a:r>
            <a:r>
              <a:rPr lang="en-US" altLang="zh-TW" sz="1400" dirty="0">
                <a:ea typeface="微軟正黑體" panose="020B0604030504040204" pitchFamily="34" charset="-120"/>
              </a:rPr>
              <a:t>Berlin. DOI </a:t>
            </a:r>
            <a:r>
              <a:rPr lang="en-US" altLang="zh-TW" sz="1400" dirty="0">
                <a:ea typeface="微軟正黑體" panose="020B0604030504040204" pitchFamily="34" charset="-120"/>
                <a:hlinkClick r:id="rId2"/>
              </a:rPr>
              <a:t>10.26356/ECOC</a:t>
            </a:r>
            <a:endParaRPr lang="zh-TW" altLang="en-US" sz="1400" dirty="0">
              <a:ea typeface="微軟正黑體" panose="020B0604030504040204" pitchFamily="34" charset="-120"/>
            </a:endParaRPr>
          </a:p>
        </p:txBody>
      </p:sp>
    </p:spTree>
    <p:extLst>
      <p:ext uri="{BB962C8B-B14F-4D97-AF65-F5344CB8AC3E}">
        <p14:creationId xmlns:p14="http://schemas.microsoft.com/office/powerpoint/2010/main" val="42736286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DDDFF6B-4351-4A6C-8D01-44D9B2162330}"/>
              </a:ext>
            </a:extLst>
          </p:cNvPr>
          <p:cNvSpPr>
            <a:spLocks noGrp="1"/>
          </p:cNvSpPr>
          <p:nvPr>
            <p:ph type="title"/>
          </p:nvPr>
        </p:nvSpPr>
        <p:spPr/>
        <p:txBody>
          <a:bodyPr/>
          <a:lstStyle/>
          <a:p>
            <a:r>
              <a:rPr lang="en-US" altLang="zh-TW" dirty="0"/>
              <a:t>AI</a:t>
            </a:r>
            <a:r>
              <a:rPr lang="zh-TW" altLang="en-US" dirty="0"/>
              <a:t>素養量表</a:t>
            </a:r>
            <a:r>
              <a:rPr lang="en-US" altLang="zh-TW" dirty="0"/>
              <a:t>—</a:t>
            </a:r>
            <a:r>
              <a:rPr lang="zh-TW" altLang="en-US" dirty="0"/>
              <a:t>對</a:t>
            </a:r>
            <a:r>
              <a:rPr lang="en-US" altLang="zh-TW" dirty="0"/>
              <a:t>AI</a:t>
            </a:r>
            <a:r>
              <a:rPr lang="zh-TW" altLang="en-US" dirty="0"/>
              <a:t>技術的瞭解</a:t>
            </a:r>
          </a:p>
        </p:txBody>
      </p:sp>
      <p:graphicFrame>
        <p:nvGraphicFramePr>
          <p:cNvPr id="5" name="內容版面配置區 4">
            <a:extLst>
              <a:ext uri="{FF2B5EF4-FFF2-40B4-BE49-F238E27FC236}">
                <a16:creationId xmlns:a16="http://schemas.microsoft.com/office/drawing/2014/main" id="{7B3A3149-AE27-468D-95BA-E7F6F089BEB4}"/>
              </a:ext>
            </a:extLst>
          </p:cNvPr>
          <p:cNvGraphicFramePr>
            <a:graphicFrameLocks noGrp="1"/>
          </p:cNvGraphicFramePr>
          <p:nvPr>
            <p:ph idx="1"/>
          </p:nvPr>
        </p:nvGraphicFramePr>
        <p:xfrm>
          <a:off x="2706460" y="1268002"/>
          <a:ext cx="7704856" cy="5120640"/>
        </p:xfrm>
        <a:graphic>
          <a:graphicData uri="http://schemas.openxmlformats.org/drawingml/2006/table">
            <a:tbl>
              <a:tblPr firstRow="1" firstCol="1" bandRow="1">
                <a:tableStyleId>{68D230F3-CF80-4859-8CE7-A43EE81993B5}</a:tableStyleId>
              </a:tblPr>
              <a:tblGrid>
                <a:gridCol w="7704856">
                  <a:extLst>
                    <a:ext uri="{9D8B030D-6E8A-4147-A177-3AD203B41FA5}">
                      <a16:colId xmlns:a16="http://schemas.microsoft.com/office/drawing/2014/main" val="3723926501"/>
                    </a:ext>
                  </a:extLst>
                </a:gridCol>
              </a:tblGrid>
              <a:tr h="0">
                <a:tc>
                  <a:txBody>
                    <a:bodyPr/>
                    <a:lstStyle/>
                    <a:p>
                      <a:pPr algn="ctr"/>
                      <a:r>
                        <a:rPr lang="zh-TW" sz="1600">
                          <a:effectLst/>
                        </a:rPr>
                        <a:t>對AI技術的理解</a:t>
                      </a:r>
                      <a:endParaRPr lang="zh-TW" sz="1600">
                        <a:effectLst/>
                        <a:latin typeface="Times New Roman" panose="02020603050405020304" pitchFamily="18" charset="0"/>
                        <a:ea typeface="微軟正黑體" panose="020B0604030504040204" pitchFamily="34" charset="-120"/>
                      </a:endParaRPr>
                    </a:p>
                  </a:txBody>
                  <a:tcPr marL="68580" marR="68580" marT="0" marB="0"/>
                </a:tc>
                <a:extLst>
                  <a:ext uri="{0D108BD9-81ED-4DB2-BD59-A6C34878D82A}">
                    <a16:rowId xmlns:a16="http://schemas.microsoft.com/office/drawing/2014/main" val="99149741"/>
                  </a:ext>
                </a:extLst>
              </a:tr>
              <a:tr h="0">
                <a:tc>
                  <a:txBody>
                    <a:bodyPr/>
                    <a:lstStyle/>
                    <a:p>
                      <a:r>
                        <a:rPr lang="zh-TW" sz="1600">
                          <a:effectLst/>
                        </a:rPr>
                        <a:t>我能描述機器學習模型的訓練、驗證和測試方法</a:t>
                      </a:r>
                      <a:endParaRPr lang="zh-TW" sz="1600">
                        <a:effectLst/>
                        <a:latin typeface="Times New Roman" panose="02020603050405020304" pitchFamily="18" charset="0"/>
                        <a:ea typeface="微軟正黑體" panose="020B0604030504040204" pitchFamily="34" charset="-120"/>
                      </a:endParaRPr>
                    </a:p>
                  </a:txBody>
                  <a:tcPr marL="68580" marR="68580" marT="0" marB="0"/>
                </a:tc>
                <a:extLst>
                  <a:ext uri="{0D108BD9-81ED-4DB2-BD59-A6C34878D82A}">
                    <a16:rowId xmlns:a16="http://schemas.microsoft.com/office/drawing/2014/main" val="2623134944"/>
                  </a:ext>
                </a:extLst>
              </a:tr>
              <a:tr h="0">
                <a:tc>
                  <a:txBody>
                    <a:bodyPr/>
                    <a:lstStyle/>
                    <a:p>
                      <a:r>
                        <a:rPr lang="zh-TW" sz="1600">
                          <a:effectLst/>
                        </a:rPr>
                        <a:t>我能解釋深度學習與機器學習的關係</a:t>
                      </a:r>
                      <a:endParaRPr lang="zh-TW" sz="1600">
                        <a:effectLst/>
                        <a:latin typeface="Times New Roman" panose="02020603050405020304" pitchFamily="18" charset="0"/>
                        <a:ea typeface="微軟正黑體" panose="020B0604030504040204" pitchFamily="34" charset="-120"/>
                      </a:endParaRPr>
                    </a:p>
                  </a:txBody>
                  <a:tcPr marL="68580" marR="68580" marT="0" marB="0"/>
                </a:tc>
                <a:extLst>
                  <a:ext uri="{0D108BD9-81ED-4DB2-BD59-A6C34878D82A}">
                    <a16:rowId xmlns:a16="http://schemas.microsoft.com/office/drawing/2014/main" val="349897715"/>
                  </a:ext>
                </a:extLst>
              </a:tr>
              <a:tr h="0">
                <a:tc>
                  <a:txBody>
                    <a:bodyPr/>
                    <a:lstStyle/>
                    <a:p>
                      <a:r>
                        <a:rPr lang="zh-TW" sz="1600">
                          <a:effectLst/>
                        </a:rPr>
                        <a:t>我能解釋基於規則的系統與機器學習系統間的差異</a:t>
                      </a:r>
                      <a:endParaRPr lang="zh-TW" sz="1600">
                        <a:effectLst/>
                        <a:latin typeface="Times New Roman" panose="02020603050405020304" pitchFamily="18" charset="0"/>
                        <a:ea typeface="微軟正黑體" panose="020B0604030504040204" pitchFamily="34" charset="-120"/>
                      </a:endParaRPr>
                    </a:p>
                  </a:txBody>
                  <a:tcPr marL="68580" marR="68580" marT="0" marB="0"/>
                </a:tc>
                <a:extLst>
                  <a:ext uri="{0D108BD9-81ED-4DB2-BD59-A6C34878D82A}">
                    <a16:rowId xmlns:a16="http://schemas.microsoft.com/office/drawing/2014/main" val="105384990"/>
                  </a:ext>
                </a:extLst>
              </a:tr>
              <a:tr h="0">
                <a:tc>
                  <a:txBody>
                    <a:bodyPr/>
                    <a:lstStyle/>
                    <a:p>
                      <a:r>
                        <a:rPr lang="zh-TW" sz="1600">
                          <a:effectLst/>
                        </a:rPr>
                        <a:t>我能解釋人工智慧應用是如何做出決策的</a:t>
                      </a:r>
                      <a:endParaRPr lang="zh-TW" sz="1600">
                        <a:effectLst/>
                        <a:latin typeface="Times New Roman" panose="02020603050405020304" pitchFamily="18" charset="0"/>
                        <a:ea typeface="微軟正黑體" panose="020B0604030504040204" pitchFamily="34" charset="-120"/>
                      </a:endParaRPr>
                    </a:p>
                  </a:txBody>
                  <a:tcPr marL="68580" marR="68580" marT="0" marB="0"/>
                </a:tc>
                <a:extLst>
                  <a:ext uri="{0D108BD9-81ED-4DB2-BD59-A6C34878D82A}">
                    <a16:rowId xmlns:a16="http://schemas.microsoft.com/office/drawing/2014/main" val="3454854663"/>
                  </a:ext>
                </a:extLst>
              </a:tr>
              <a:tr h="0">
                <a:tc>
                  <a:txBody>
                    <a:bodyPr/>
                    <a:lstStyle/>
                    <a:p>
                      <a:r>
                        <a:rPr lang="zh-TW" sz="1600" dirty="0">
                          <a:effectLst/>
                        </a:rPr>
                        <a:t>我能解釋“強化學習(reinforcement learning)”在機器學習背景下的基本工作原理</a:t>
                      </a:r>
                      <a:endParaRPr lang="zh-TW" sz="1600" dirty="0">
                        <a:effectLst/>
                        <a:latin typeface="Times New Roman" panose="02020603050405020304" pitchFamily="18" charset="0"/>
                        <a:ea typeface="微軟正黑體" panose="020B0604030504040204" pitchFamily="34" charset="-120"/>
                      </a:endParaRPr>
                    </a:p>
                  </a:txBody>
                  <a:tcPr marL="68580" marR="68580" marT="0" marB="0"/>
                </a:tc>
                <a:extLst>
                  <a:ext uri="{0D108BD9-81ED-4DB2-BD59-A6C34878D82A}">
                    <a16:rowId xmlns:a16="http://schemas.microsoft.com/office/drawing/2014/main" val="4259046978"/>
                  </a:ext>
                </a:extLst>
              </a:tr>
              <a:tr h="0">
                <a:tc>
                  <a:txBody>
                    <a:bodyPr/>
                    <a:lstStyle/>
                    <a:p>
                      <a:r>
                        <a:rPr lang="zh-TW" sz="1600">
                          <a:effectLst/>
                        </a:rPr>
                        <a:t>我能列出人工智慧的弱點</a:t>
                      </a:r>
                      <a:endParaRPr lang="zh-TW" sz="1600">
                        <a:effectLst/>
                        <a:latin typeface="Times New Roman" panose="02020603050405020304" pitchFamily="18" charset="0"/>
                        <a:ea typeface="微軟正黑體" panose="020B0604030504040204" pitchFamily="34" charset="-120"/>
                      </a:endParaRPr>
                    </a:p>
                  </a:txBody>
                  <a:tcPr marL="68580" marR="68580" marT="0" marB="0"/>
                </a:tc>
                <a:extLst>
                  <a:ext uri="{0D108BD9-81ED-4DB2-BD59-A6C34878D82A}">
                    <a16:rowId xmlns:a16="http://schemas.microsoft.com/office/drawing/2014/main" val="3678529890"/>
                  </a:ext>
                </a:extLst>
              </a:tr>
              <a:tr h="0">
                <a:tc>
                  <a:txBody>
                    <a:bodyPr/>
                    <a:lstStyle/>
                    <a:p>
                      <a:r>
                        <a:rPr lang="zh-TW" sz="1600">
                          <a:effectLst/>
                        </a:rPr>
                        <a:t>我能解釋強人工智慧與弱人工智慧之間的區別</a:t>
                      </a:r>
                      <a:endParaRPr lang="zh-TW" sz="1600">
                        <a:effectLst/>
                        <a:latin typeface="Times New Roman" panose="02020603050405020304" pitchFamily="18" charset="0"/>
                        <a:ea typeface="微軟正黑體" panose="020B0604030504040204" pitchFamily="34" charset="-120"/>
                      </a:endParaRPr>
                    </a:p>
                  </a:txBody>
                  <a:tcPr marL="68580" marR="68580" marT="0" marB="0"/>
                </a:tc>
                <a:extLst>
                  <a:ext uri="{0D108BD9-81ED-4DB2-BD59-A6C34878D82A}">
                    <a16:rowId xmlns:a16="http://schemas.microsoft.com/office/drawing/2014/main" val="3964661183"/>
                  </a:ext>
                </a:extLst>
              </a:tr>
              <a:tr h="0">
                <a:tc>
                  <a:txBody>
                    <a:bodyPr/>
                    <a:lstStyle/>
                    <a:p>
                      <a:r>
                        <a:rPr lang="zh-TW" sz="1600">
                          <a:effectLst/>
                        </a:rPr>
                        <a:t>我能描述使用人工智慧可能出現的潛在法律問題</a:t>
                      </a:r>
                      <a:endParaRPr lang="zh-TW" sz="1600">
                        <a:effectLst/>
                        <a:latin typeface="Times New Roman" panose="02020603050405020304" pitchFamily="18" charset="0"/>
                        <a:ea typeface="微軟正黑體" panose="020B0604030504040204" pitchFamily="34" charset="-120"/>
                      </a:endParaRPr>
                    </a:p>
                  </a:txBody>
                  <a:tcPr marL="68580" marR="68580" marT="0" marB="0"/>
                </a:tc>
                <a:extLst>
                  <a:ext uri="{0D108BD9-81ED-4DB2-BD59-A6C34878D82A}">
                    <a16:rowId xmlns:a16="http://schemas.microsoft.com/office/drawing/2014/main" val="3306793415"/>
                  </a:ext>
                </a:extLst>
              </a:tr>
              <a:tr h="0">
                <a:tc>
                  <a:txBody>
                    <a:bodyPr/>
                    <a:lstStyle/>
                    <a:p>
                      <a:r>
                        <a:rPr lang="zh-TW" sz="1600">
                          <a:effectLst/>
                        </a:rPr>
                        <a:t>我能解釋計算機如何利用感測器收集資料以供人工智慧目的</a:t>
                      </a:r>
                      <a:endParaRPr lang="zh-TW" sz="1600">
                        <a:effectLst/>
                        <a:latin typeface="Times New Roman" panose="02020603050405020304" pitchFamily="18" charset="0"/>
                        <a:ea typeface="微軟正黑體" panose="020B0604030504040204" pitchFamily="34" charset="-120"/>
                      </a:endParaRPr>
                    </a:p>
                  </a:txBody>
                  <a:tcPr marL="68580" marR="68580" marT="0" marB="0"/>
                </a:tc>
                <a:extLst>
                  <a:ext uri="{0D108BD9-81ED-4DB2-BD59-A6C34878D82A}">
                    <a16:rowId xmlns:a16="http://schemas.microsoft.com/office/drawing/2014/main" val="1205687669"/>
                  </a:ext>
                </a:extLst>
              </a:tr>
              <a:tr h="0">
                <a:tc>
                  <a:txBody>
                    <a:bodyPr/>
                    <a:lstStyle/>
                    <a:p>
                      <a:r>
                        <a:rPr lang="zh-TW" sz="1600">
                          <a:effectLst/>
                        </a:rPr>
                        <a:t>我能解釋“類神經網路”一詞的含義</a:t>
                      </a:r>
                      <a:endParaRPr lang="zh-TW" sz="1600">
                        <a:effectLst/>
                        <a:latin typeface="Times New Roman" panose="02020603050405020304" pitchFamily="18" charset="0"/>
                        <a:ea typeface="微軟正黑體" panose="020B0604030504040204" pitchFamily="34" charset="-120"/>
                      </a:endParaRPr>
                    </a:p>
                  </a:txBody>
                  <a:tcPr marL="68580" marR="68580" marT="0" marB="0"/>
                </a:tc>
                <a:extLst>
                  <a:ext uri="{0D108BD9-81ED-4DB2-BD59-A6C34878D82A}">
                    <a16:rowId xmlns:a16="http://schemas.microsoft.com/office/drawing/2014/main" val="1933430981"/>
                  </a:ext>
                </a:extLst>
              </a:tr>
              <a:tr h="0">
                <a:tc>
                  <a:txBody>
                    <a:bodyPr/>
                    <a:lstStyle/>
                    <a:p>
                      <a:r>
                        <a:rPr lang="zh-TW" sz="1600">
                          <a:effectLst/>
                        </a:rPr>
                        <a:t>我能一般性地解釋機器學習的工作原理</a:t>
                      </a:r>
                      <a:endParaRPr lang="zh-TW" sz="1600">
                        <a:effectLst/>
                        <a:latin typeface="Times New Roman" panose="02020603050405020304" pitchFamily="18" charset="0"/>
                        <a:ea typeface="微軟正黑體" panose="020B0604030504040204" pitchFamily="34" charset="-120"/>
                      </a:endParaRPr>
                    </a:p>
                  </a:txBody>
                  <a:tcPr marL="68580" marR="68580" marT="0" marB="0"/>
                </a:tc>
                <a:extLst>
                  <a:ext uri="{0D108BD9-81ED-4DB2-BD59-A6C34878D82A}">
                    <a16:rowId xmlns:a16="http://schemas.microsoft.com/office/drawing/2014/main" val="3108673203"/>
                  </a:ext>
                </a:extLst>
              </a:tr>
              <a:tr h="0">
                <a:tc>
                  <a:txBody>
                    <a:bodyPr/>
                    <a:lstStyle/>
                    <a:p>
                      <a:r>
                        <a:rPr lang="zh-TW" sz="1600">
                          <a:effectLst/>
                        </a:rPr>
                        <a:t>我能解釋在人工智慧系統中，黑盒子的含義</a:t>
                      </a:r>
                      <a:endParaRPr lang="zh-TW" sz="1600">
                        <a:effectLst/>
                        <a:latin typeface="Times New Roman" panose="02020603050405020304" pitchFamily="18" charset="0"/>
                        <a:ea typeface="微軟正黑體" panose="020B0604030504040204" pitchFamily="34" charset="-120"/>
                      </a:endParaRPr>
                    </a:p>
                  </a:txBody>
                  <a:tcPr marL="68580" marR="68580" marT="0" marB="0"/>
                </a:tc>
                <a:extLst>
                  <a:ext uri="{0D108BD9-81ED-4DB2-BD59-A6C34878D82A}">
                    <a16:rowId xmlns:a16="http://schemas.microsoft.com/office/drawing/2014/main" val="2521484257"/>
                  </a:ext>
                </a:extLst>
              </a:tr>
              <a:tr h="0">
                <a:tc>
                  <a:txBody>
                    <a:bodyPr/>
                    <a:lstStyle/>
                    <a:p>
                      <a:r>
                        <a:rPr lang="zh-TW" sz="1600">
                          <a:effectLst/>
                        </a:rPr>
                        <a:t>我能解釋在機器學習的背景下，監督式學習和非監督式學習之間的區別</a:t>
                      </a:r>
                      <a:endParaRPr lang="zh-TW" sz="1600">
                        <a:effectLst/>
                        <a:latin typeface="Times New Roman" panose="02020603050405020304" pitchFamily="18" charset="0"/>
                        <a:ea typeface="微軟正黑體" panose="020B0604030504040204" pitchFamily="34" charset="-120"/>
                      </a:endParaRPr>
                    </a:p>
                  </a:txBody>
                  <a:tcPr marL="68580" marR="68580" marT="0" marB="0"/>
                </a:tc>
                <a:extLst>
                  <a:ext uri="{0D108BD9-81ED-4DB2-BD59-A6C34878D82A}">
                    <a16:rowId xmlns:a16="http://schemas.microsoft.com/office/drawing/2014/main" val="1998147185"/>
                  </a:ext>
                </a:extLst>
              </a:tr>
              <a:tr h="0">
                <a:tc>
                  <a:txBody>
                    <a:bodyPr/>
                    <a:lstStyle/>
                    <a:p>
                      <a:r>
                        <a:rPr lang="zh-TW" sz="1600">
                          <a:effectLst/>
                        </a:rPr>
                        <a:t>我能描述“可解釋人工智慧”的概念</a:t>
                      </a:r>
                      <a:endParaRPr lang="zh-TW" sz="1600">
                        <a:effectLst/>
                        <a:latin typeface="Times New Roman" panose="02020603050405020304" pitchFamily="18" charset="0"/>
                        <a:ea typeface="微軟正黑體" panose="020B0604030504040204" pitchFamily="34" charset="-120"/>
                      </a:endParaRPr>
                    </a:p>
                  </a:txBody>
                  <a:tcPr marL="68580" marR="68580" marT="0" marB="0"/>
                </a:tc>
                <a:extLst>
                  <a:ext uri="{0D108BD9-81ED-4DB2-BD59-A6C34878D82A}">
                    <a16:rowId xmlns:a16="http://schemas.microsoft.com/office/drawing/2014/main" val="715584692"/>
                  </a:ext>
                </a:extLst>
              </a:tr>
              <a:tr h="0">
                <a:tc>
                  <a:txBody>
                    <a:bodyPr/>
                    <a:lstStyle/>
                    <a:p>
                      <a:r>
                        <a:rPr lang="zh-TW" sz="1600">
                          <a:effectLst/>
                        </a:rPr>
                        <a:t>我能描述某些人工智慧系統如何在其環境中動作並對其環境作出反應</a:t>
                      </a:r>
                      <a:endParaRPr lang="zh-TW" sz="1600">
                        <a:effectLst/>
                        <a:latin typeface="Times New Roman" panose="02020603050405020304" pitchFamily="18" charset="0"/>
                        <a:ea typeface="微軟正黑體" panose="020B0604030504040204" pitchFamily="34" charset="-120"/>
                      </a:endParaRPr>
                    </a:p>
                  </a:txBody>
                  <a:tcPr marL="68580" marR="68580" marT="0" marB="0"/>
                </a:tc>
                <a:extLst>
                  <a:ext uri="{0D108BD9-81ED-4DB2-BD59-A6C34878D82A}">
                    <a16:rowId xmlns:a16="http://schemas.microsoft.com/office/drawing/2014/main" val="3398526987"/>
                  </a:ext>
                </a:extLst>
              </a:tr>
              <a:tr h="0">
                <a:tc>
                  <a:txBody>
                    <a:bodyPr/>
                    <a:lstStyle/>
                    <a:p>
                      <a:r>
                        <a:rPr lang="zh-TW" sz="1600">
                          <a:effectLst/>
                        </a:rPr>
                        <a:t>我能描述大數據的概念</a:t>
                      </a:r>
                      <a:endParaRPr lang="zh-TW" sz="1600">
                        <a:effectLst/>
                        <a:latin typeface="Times New Roman" panose="02020603050405020304" pitchFamily="18" charset="0"/>
                        <a:ea typeface="微軟正黑體" panose="020B0604030504040204" pitchFamily="34" charset="-120"/>
                      </a:endParaRPr>
                    </a:p>
                  </a:txBody>
                  <a:tcPr marL="68580" marR="68580" marT="0" marB="0"/>
                </a:tc>
                <a:extLst>
                  <a:ext uri="{0D108BD9-81ED-4DB2-BD59-A6C34878D82A}">
                    <a16:rowId xmlns:a16="http://schemas.microsoft.com/office/drawing/2014/main" val="1329313802"/>
                  </a:ext>
                </a:extLst>
              </a:tr>
              <a:tr h="0">
                <a:tc>
                  <a:txBody>
                    <a:bodyPr/>
                    <a:lstStyle/>
                    <a:p>
                      <a:r>
                        <a:rPr lang="zh-TW" sz="1600">
                          <a:effectLst/>
                        </a:rPr>
                        <a:t>我能描述為什麼人工智慧系統中會出現偏見</a:t>
                      </a:r>
                      <a:endParaRPr lang="zh-TW" sz="1600">
                        <a:effectLst/>
                        <a:latin typeface="Times New Roman" panose="02020603050405020304" pitchFamily="18" charset="0"/>
                        <a:ea typeface="微軟正黑體" panose="020B0604030504040204" pitchFamily="34" charset="-120"/>
                      </a:endParaRPr>
                    </a:p>
                  </a:txBody>
                  <a:tcPr marL="68580" marR="68580" marT="0" marB="0"/>
                </a:tc>
                <a:extLst>
                  <a:ext uri="{0D108BD9-81ED-4DB2-BD59-A6C34878D82A}">
                    <a16:rowId xmlns:a16="http://schemas.microsoft.com/office/drawing/2014/main" val="1341833601"/>
                  </a:ext>
                </a:extLst>
              </a:tr>
              <a:tr h="0">
                <a:tc>
                  <a:txBody>
                    <a:bodyPr/>
                    <a:lstStyle/>
                    <a:p>
                      <a:r>
                        <a:rPr lang="zh-TW" sz="1600">
                          <a:effectLst/>
                        </a:rPr>
                        <a:t>我能區分已經存在的人工智慧應用和將來可能出現的人工智慧應用</a:t>
                      </a:r>
                      <a:endParaRPr lang="zh-TW" sz="1600">
                        <a:effectLst/>
                        <a:latin typeface="Times New Roman" panose="02020603050405020304" pitchFamily="18" charset="0"/>
                        <a:ea typeface="微軟正黑體" panose="020B0604030504040204" pitchFamily="34" charset="-120"/>
                      </a:endParaRPr>
                    </a:p>
                  </a:txBody>
                  <a:tcPr marL="68580" marR="68580" marT="0" marB="0"/>
                </a:tc>
                <a:extLst>
                  <a:ext uri="{0D108BD9-81ED-4DB2-BD59-A6C34878D82A}">
                    <a16:rowId xmlns:a16="http://schemas.microsoft.com/office/drawing/2014/main" val="826439778"/>
                  </a:ext>
                </a:extLst>
              </a:tr>
              <a:tr h="0">
                <a:tc>
                  <a:txBody>
                    <a:bodyPr/>
                    <a:lstStyle/>
                    <a:p>
                      <a:r>
                        <a:rPr lang="zh-TW" sz="1600" dirty="0">
                          <a:effectLst/>
                        </a:rPr>
                        <a:t>我能評估媒體對人工智慧(例如電影或視頻遊戲中)的呈現是否超出了當前人工智慧技術的能力範圍</a:t>
                      </a:r>
                      <a:endParaRPr lang="zh-TW" sz="1600" dirty="0">
                        <a:effectLst/>
                        <a:latin typeface="Times New Roman" panose="02020603050405020304" pitchFamily="18" charset="0"/>
                        <a:ea typeface="微軟正黑體" panose="020B0604030504040204" pitchFamily="34" charset="-120"/>
                      </a:endParaRPr>
                    </a:p>
                  </a:txBody>
                  <a:tcPr marL="68580" marR="68580" marT="0" marB="0"/>
                </a:tc>
                <a:extLst>
                  <a:ext uri="{0D108BD9-81ED-4DB2-BD59-A6C34878D82A}">
                    <a16:rowId xmlns:a16="http://schemas.microsoft.com/office/drawing/2014/main" val="2176191798"/>
                  </a:ext>
                </a:extLst>
              </a:tr>
            </a:tbl>
          </a:graphicData>
        </a:graphic>
      </p:graphicFrame>
      <p:sp>
        <p:nvSpPr>
          <p:cNvPr id="3" name="投影片編號版面配置區 2">
            <a:extLst>
              <a:ext uri="{FF2B5EF4-FFF2-40B4-BE49-F238E27FC236}">
                <a16:creationId xmlns:a16="http://schemas.microsoft.com/office/drawing/2014/main" id="{1E1296E3-5A6B-4C81-B431-33A9A3C9A99B}"/>
              </a:ext>
            </a:extLst>
          </p:cNvPr>
          <p:cNvSpPr>
            <a:spLocks noGrp="1"/>
          </p:cNvSpPr>
          <p:nvPr>
            <p:ph type="sldNum" sz="quarter" idx="12"/>
          </p:nvPr>
        </p:nvSpPr>
        <p:spPr/>
        <p:txBody>
          <a:bodyPr/>
          <a:lstStyle/>
          <a:p>
            <a:pPr>
              <a:defRPr/>
            </a:pPr>
            <a:fld id="{2D2FBA0E-EDAA-4DAF-A7CC-B5206D2F5D0F}" type="slidenum">
              <a:rPr lang="en-US" altLang="zh-TW" smtClean="0"/>
              <a:pPr>
                <a:defRPr/>
              </a:pPr>
              <a:t>6</a:t>
            </a:fld>
            <a:endParaRPr lang="en-US" altLang="zh-TW"/>
          </a:p>
        </p:txBody>
      </p:sp>
      <p:sp>
        <p:nvSpPr>
          <p:cNvPr id="7" name="文字方塊 6">
            <a:extLst>
              <a:ext uri="{FF2B5EF4-FFF2-40B4-BE49-F238E27FC236}">
                <a16:creationId xmlns:a16="http://schemas.microsoft.com/office/drawing/2014/main" id="{316C6328-714D-44D5-8EE8-8C7BFA6AA431}"/>
              </a:ext>
            </a:extLst>
          </p:cNvPr>
          <p:cNvSpPr txBox="1"/>
          <p:nvPr/>
        </p:nvSpPr>
        <p:spPr>
          <a:xfrm>
            <a:off x="2820219" y="115943"/>
            <a:ext cx="5075981" cy="246221"/>
          </a:xfrm>
          <a:prstGeom prst="rect">
            <a:avLst/>
          </a:prstGeom>
          <a:solidFill>
            <a:schemeClr val="accent1">
              <a:lumMod val="20000"/>
              <a:lumOff val="80000"/>
            </a:schemeClr>
          </a:solidFill>
        </p:spPr>
        <p:txBody>
          <a:bodyPr wrap="square">
            <a:spAutoFit/>
          </a:bodyPr>
          <a:lstStyle>
            <a:defPPr>
              <a:defRPr lang="zh-TW"/>
            </a:defPPr>
            <a:lvl1pPr algn="just">
              <a:defRPr sz="1000"/>
            </a:lvl1pPr>
          </a:lstStyle>
          <a:p>
            <a:r>
              <a:rPr lang="en-US" altLang="zh-TW"/>
              <a:t>(Laupichler</a:t>
            </a:r>
            <a:r>
              <a:rPr lang="en-US" altLang="zh-TW" dirty="0"/>
              <a:t>, Aster</a:t>
            </a:r>
            <a:r>
              <a:rPr lang="en-US" altLang="zh-TW"/>
              <a:t>, Haverkamp</a:t>
            </a:r>
            <a:r>
              <a:rPr lang="en-US" altLang="zh-TW" dirty="0"/>
              <a:t>, </a:t>
            </a:r>
            <a:r>
              <a:rPr lang="en-US" altLang="zh-TW"/>
              <a:t>&amp; Raupach</a:t>
            </a:r>
            <a:r>
              <a:rPr lang="en-US" altLang="zh-TW" dirty="0"/>
              <a:t>, 2023</a:t>
            </a:r>
            <a:r>
              <a:rPr lang="en-US" altLang="zh-TW"/>
              <a:t>; Laupichler</a:t>
            </a:r>
            <a:r>
              <a:rPr lang="en-US" altLang="zh-TW" dirty="0"/>
              <a:t>, Aster, </a:t>
            </a:r>
            <a:r>
              <a:rPr lang="en-US" altLang="zh-TW"/>
              <a:t>&amp; Raupach</a:t>
            </a:r>
            <a:r>
              <a:rPr lang="en-US" altLang="zh-TW" dirty="0"/>
              <a:t>, 2023)</a:t>
            </a:r>
            <a:endParaRPr lang="zh-TW" altLang="en-US" dirty="0"/>
          </a:p>
        </p:txBody>
      </p:sp>
    </p:spTree>
    <p:extLst>
      <p:ext uri="{BB962C8B-B14F-4D97-AF65-F5344CB8AC3E}">
        <p14:creationId xmlns:p14="http://schemas.microsoft.com/office/powerpoint/2010/main" val="424369271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DFB36B2-BE63-4788-9F5A-55256247E941}"/>
              </a:ext>
            </a:extLst>
          </p:cNvPr>
          <p:cNvSpPr>
            <a:spLocks noGrp="1"/>
          </p:cNvSpPr>
          <p:nvPr>
            <p:ph type="title"/>
          </p:nvPr>
        </p:nvSpPr>
        <p:spPr/>
        <p:txBody>
          <a:bodyPr/>
          <a:lstStyle/>
          <a:p>
            <a:r>
              <a:rPr lang="zh-TW" altLang="en-US" dirty="0"/>
              <a:t>好的研究實務</a:t>
            </a:r>
            <a:br>
              <a:rPr lang="en-US" altLang="zh-TW" dirty="0"/>
            </a:br>
            <a:r>
              <a:rPr lang="en-US" altLang="zh-TW" sz="2400" dirty="0">
                <a:solidFill>
                  <a:srgbClr val="FF0000"/>
                </a:solidFill>
              </a:rPr>
              <a:t>Good Research Practices</a:t>
            </a:r>
            <a:endParaRPr lang="zh-TW" altLang="en-US" sz="2400" dirty="0">
              <a:solidFill>
                <a:srgbClr val="FF0000"/>
              </a:solidFill>
            </a:endParaRPr>
          </a:p>
        </p:txBody>
      </p:sp>
      <p:sp>
        <p:nvSpPr>
          <p:cNvPr id="3" name="內容版面配置區 2">
            <a:extLst>
              <a:ext uri="{FF2B5EF4-FFF2-40B4-BE49-F238E27FC236}">
                <a16:creationId xmlns:a16="http://schemas.microsoft.com/office/drawing/2014/main" id="{3D1FAACC-7BDF-4DA1-8DC3-7BCB5EE3C0D4}"/>
              </a:ext>
            </a:extLst>
          </p:cNvPr>
          <p:cNvSpPr>
            <a:spLocks noGrp="1"/>
          </p:cNvSpPr>
          <p:nvPr>
            <p:ph idx="1"/>
          </p:nvPr>
        </p:nvSpPr>
        <p:spPr/>
        <p:txBody>
          <a:bodyPr/>
          <a:lstStyle/>
          <a:p>
            <a:r>
              <a:rPr lang="en-US" altLang="zh-TW" dirty="0"/>
              <a:t>2.3 </a:t>
            </a:r>
            <a:r>
              <a:rPr lang="zh-TW" altLang="en-US" dirty="0"/>
              <a:t>研究程序 </a:t>
            </a:r>
            <a:r>
              <a:rPr lang="en-US" altLang="zh-TW" sz="2400" dirty="0">
                <a:solidFill>
                  <a:srgbClr val="FF0000"/>
                </a:solidFill>
                <a:latin typeface="+mj-lt"/>
                <a:ea typeface="+mj-ea"/>
                <a:cs typeface="+mj-cs"/>
              </a:rPr>
              <a:t>(Research Procedures)</a:t>
            </a:r>
          </a:p>
          <a:p>
            <a:pPr lvl="1"/>
            <a:r>
              <a:rPr lang="zh-TW" altLang="en-US" dirty="0"/>
              <a:t>研究人員以符合該學科的公認標準，有助於驗證或複製的方式，報告他們的研究結果和方法，包括外部服務、</a:t>
            </a:r>
            <a:r>
              <a:rPr lang="zh-TW" altLang="en-US" dirty="0">
                <a:solidFill>
                  <a:srgbClr val="FF0000"/>
                </a:solidFill>
              </a:rPr>
              <a:t>人工智慧和自動化工具</a:t>
            </a:r>
            <a:r>
              <a:rPr lang="zh-TW" altLang="en-US" dirty="0"/>
              <a:t>的使用</a:t>
            </a:r>
            <a:r>
              <a:rPr lang="en-US" altLang="zh-TW" sz="1800" dirty="0"/>
              <a:t>(Researchers report their results and</a:t>
            </a:r>
            <a:r>
              <a:rPr lang="zh-TW" altLang="en-US" sz="1800" dirty="0"/>
              <a:t> </a:t>
            </a:r>
            <a:r>
              <a:rPr lang="en-US" altLang="zh-TW" sz="1800" dirty="0"/>
              <a:t>methods, including the use of external</a:t>
            </a:r>
            <a:r>
              <a:rPr lang="zh-TW" altLang="en-US" sz="1800" dirty="0"/>
              <a:t> </a:t>
            </a:r>
            <a:r>
              <a:rPr lang="en-US" altLang="zh-TW" sz="1800" dirty="0"/>
              <a:t>services or AI and automated tools,</a:t>
            </a:r>
            <a:r>
              <a:rPr lang="zh-TW" altLang="en-US" sz="1800" dirty="0"/>
              <a:t> </a:t>
            </a:r>
            <a:r>
              <a:rPr lang="en-US" altLang="zh-TW" sz="1800" dirty="0"/>
              <a:t>in a way that is compatible with the</a:t>
            </a:r>
            <a:r>
              <a:rPr lang="zh-TW" altLang="en-US" sz="1800" dirty="0"/>
              <a:t> </a:t>
            </a:r>
            <a:r>
              <a:rPr lang="en-US" altLang="zh-TW" sz="1800" dirty="0"/>
              <a:t>accepted norms of the discipline and facilitates</a:t>
            </a:r>
            <a:r>
              <a:rPr lang="zh-TW" altLang="en-US" sz="1800" dirty="0"/>
              <a:t> </a:t>
            </a:r>
            <a:r>
              <a:rPr lang="en-US" altLang="zh-TW" sz="1800" dirty="0"/>
              <a:t>verification or replication, where</a:t>
            </a:r>
            <a:r>
              <a:rPr lang="zh-TW" altLang="en-US" sz="1800" dirty="0"/>
              <a:t> </a:t>
            </a:r>
            <a:r>
              <a:rPr lang="en-US" altLang="zh-TW" sz="1800" dirty="0"/>
              <a:t>applicable)</a:t>
            </a:r>
          </a:p>
          <a:p>
            <a:r>
              <a:rPr lang="en-US" altLang="zh-TW" dirty="0"/>
              <a:t>2.8 </a:t>
            </a:r>
            <a:r>
              <a:rPr lang="zh-TW" altLang="en-US" dirty="0"/>
              <a:t>審查和評估 </a:t>
            </a:r>
            <a:r>
              <a:rPr lang="en-US" altLang="zh-TW" sz="2400" dirty="0">
                <a:solidFill>
                  <a:srgbClr val="FF0000"/>
                </a:solidFill>
                <a:latin typeface="+mj-lt"/>
                <a:ea typeface="+mj-ea"/>
                <a:cs typeface="+mj-cs"/>
              </a:rPr>
              <a:t>(Review and Assessment)</a:t>
            </a:r>
            <a:endParaRPr lang="zh-TW" altLang="en-US" sz="2400" dirty="0">
              <a:solidFill>
                <a:srgbClr val="FF0000"/>
              </a:solidFill>
              <a:latin typeface="+mj-lt"/>
              <a:ea typeface="+mj-ea"/>
              <a:cs typeface="+mj-cs"/>
            </a:endParaRPr>
          </a:p>
          <a:p>
            <a:pPr lvl="1"/>
            <a:r>
              <a:rPr lang="zh-TW" altLang="en-US" dirty="0"/>
              <a:t>研究人員、研究機構和組織以透明和可證明的方式審查和評估提交的出版物、資助、任命、晉升或獎勵，並披露使用</a:t>
            </a:r>
            <a:r>
              <a:rPr lang="zh-TW" altLang="en-US" dirty="0">
                <a:solidFill>
                  <a:srgbClr val="FF0000"/>
                </a:solidFill>
              </a:rPr>
              <a:t>人工智慧和自動化工具</a:t>
            </a:r>
            <a:r>
              <a:rPr lang="zh-TW" altLang="en-US" dirty="0"/>
              <a:t>的情況</a:t>
            </a:r>
          </a:p>
        </p:txBody>
      </p:sp>
      <p:sp>
        <p:nvSpPr>
          <p:cNvPr id="4" name="投影片編號版面配置區 3">
            <a:extLst>
              <a:ext uri="{FF2B5EF4-FFF2-40B4-BE49-F238E27FC236}">
                <a16:creationId xmlns:a16="http://schemas.microsoft.com/office/drawing/2014/main" id="{B36A62C8-4BEE-45A6-9C66-B821B6EDAA8A}"/>
              </a:ext>
            </a:extLst>
          </p:cNvPr>
          <p:cNvSpPr>
            <a:spLocks noGrp="1"/>
          </p:cNvSpPr>
          <p:nvPr>
            <p:ph type="sldNum" sz="quarter" idx="12"/>
          </p:nvPr>
        </p:nvSpPr>
        <p:spPr/>
        <p:txBody>
          <a:bodyPr/>
          <a:lstStyle/>
          <a:p>
            <a:pPr>
              <a:defRPr/>
            </a:pPr>
            <a:fld id="{A5700B3C-C64C-4571-A859-10CF07BFE63A}" type="slidenum">
              <a:rPr lang="en-US" altLang="zh-TW" smtClean="0"/>
              <a:pPr>
                <a:defRPr/>
              </a:pPr>
              <a:t>60</a:t>
            </a:fld>
            <a:endParaRPr lang="en-US" altLang="zh-TW" dirty="0"/>
          </a:p>
        </p:txBody>
      </p:sp>
      <p:sp>
        <p:nvSpPr>
          <p:cNvPr id="5" name="矩形 4">
            <a:extLst>
              <a:ext uri="{FF2B5EF4-FFF2-40B4-BE49-F238E27FC236}">
                <a16:creationId xmlns:a16="http://schemas.microsoft.com/office/drawing/2014/main" id="{EEB08A62-345A-CBDC-8B09-2AA38ABB368A}"/>
              </a:ext>
            </a:extLst>
          </p:cNvPr>
          <p:cNvSpPr/>
          <p:nvPr/>
        </p:nvSpPr>
        <p:spPr>
          <a:xfrm>
            <a:off x="1703512" y="5747841"/>
            <a:ext cx="10009112" cy="633908"/>
          </a:xfrm>
          <a:prstGeom prst="rect">
            <a:avLst/>
          </a:prstGeom>
          <a:solidFill>
            <a:schemeClr val="accent1">
              <a:lumMod val="20000"/>
              <a:lumOff val="80000"/>
            </a:schemeClr>
          </a:solidFill>
        </p:spPr>
        <p:txBody>
          <a:bodyPr wrap="square" rtlCol="0">
            <a:noAutofit/>
          </a:bodyPr>
          <a:lstStyle/>
          <a:p>
            <a:pPr algn="l"/>
            <a:r>
              <a:rPr lang="en-US" altLang="zh-TW" sz="1400" dirty="0">
                <a:ea typeface="微軟正黑體" panose="020B0604030504040204" pitchFamily="34" charset="-120"/>
              </a:rPr>
              <a:t>ALLEA (2023) The European Code of Conduct for Research Integrity – Revised Edition 2023.</a:t>
            </a:r>
            <a:r>
              <a:rPr lang="zh-TW" altLang="en-US" sz="1400" dirty="0">
                <a:ea typeface="微軟正黑體" panose="020B0604030504040204" pitchFamily="34" charset="-120"/>
              </a:rPr>
              <a:t> </a:t>
            </a:r>
            <a:r>
              <a:rPr lang="en-US" altLang="zh-TW" sz="1400" dirty="0">
                <a:ea typeface="微軟正黑體" panose="020B0604030504040204" pitchFamily="34" charset="-120"/>
              </a:rPr>
              <a:t>Berlin. DOI </a:t>
            </a:r>
            <a:r>
              <a:rPr lang="en-US" altLang="zh-TW" sz="1400" dirty="0">
                <a:ea typeface="微軟正黑體" panose="020B0604030504040204" pitchFamily="34" charset="-120"/>
                <a:hlinkClick r:id="rId2"/>
              </a:rPr>
              <a:t>10.26356/ECOC</a:t>
            </a:r>
            <a:endParaRPr lang="zh-TW" altLang="en-US" sz="1400" dirty="0">
              <a:ea typeface="微軟正黑體" panose="020B0604030504040204" pitchFamily="34" charset="-120"/>
            </a:endParaRPr>
          </a:p>
        </p:txBody>
      </p:sp>
    </p:spTree>
    <p:extLst>
      <p:ext uri="{BB962C8B-B14F-4D97-AF65-F5344CB8AC3E}">
        <p14:creationId xmlns:p14="http://schemas.microsoft.com/office/powerpoint/2010/main" val="74134262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DC0B33E-419F-47BE-89C7-EB9A8F4F1C44}"/>
              </a:ext>
            </a:extLst>
          </p:cNvPr>
          <p:cNvSpPr>
            <a:spLocks noGrp="1"/>
          </p:cNvSpPr>
          <p:nvPr>
            <p:ph type="title"/>
          </p:nvPr>
        </p:nvSpPr>
        <p:spPr/>
        <p:txBody>
          <a:bodyPr/>
          <a:lstStyle/>
          <a:p>
            <a:r>
              <a:rPr lang="zh-TW" altLang="en-US" dirty="0"/>
              <a:t>違反研究誠信</a:t>
            </a:r>
            <a:br>
              <a:rPr lang="en-US" altLang="zh-TW" dirty="0"/>
            </a:br>
            <a:r>
              <a:rPr lang="en-US" altLang="zh-TW" sz="2400" dirty="0">
                <a:solidFill>
                  <a:srgbClr val="FF0000"/>
                </a:solidFill>
              </a:rPr>
              <a:t>Violations of Research Integrity</a:t>
            </a:r>
            <a:endParaRPr lang="zh-TW" altLang="en-US" sz="2400" dirty="0">
              <a:solidFill>
                <a:srgbClr val="FF0000"/>
              </a:solidFill>
            </a:endParaRPr>
          </a:p>
        </p:txBody>
      </p:sp>
      <p:sp>
        <p:nvSpPr>
          <p:cNvPr id="3" name="內容版面配置區 2">
            <a:extLst>
              <a:ext uri="{FF2B5EF4-FFF2-40B4-BE49-F238E27FC236}">
                <a16:creationId xmlns:a16="http://schemas.microsoft.com/office/drawing/2014/main" id="{1D6983A6-2FA2-48D3-8BC4-3ECC76DA7765}"/>
              </a:ext>
            </a:extLst>
          </p:cNvPr>
          <p:cNvSpPr>
            <a:spLocks noGrp="1"/>
          </p:cNvSpPr>
          <p:nvPr>
            <p:ph idx="1"/>
          </p:nvPr>
        </p:nvSpPr>
        <p:spPr/>
        <p:txBody>
          <a:bodyPr/>
          <a:lstStyle/>
          <a:p>
            <a:r>
              <a:rPr lang="en-US" altLang="zh-TW" dirty="0"/>
              <a:t>3.1 </a:t>
            </a:r>
            <a:r>
              <a:rPr lang="zh-TW" altLang="en-US" dirty="0"/>
              <a:t>研究不端行為和其他不可接受的實務</a:t>
            </a:r>
            <a:endParaRPr lang="en-US" altLang="zh-TW" dirty="0"/>
          </a:p>
          <a:p>
            <a:pPr lvl="1"/>
            <a:r>
              <a:rPr lang="zh-TW" altLang="en-US" dirty="0"/>
              <a:t>隱瞞在創建內容或起草出版物時使用</a:t>
            </a:r>
            <a:r>
              <a:rPr lang="zh-TW" altLang="en-US" dirty="0">
                <a:solidFill>
                  <a:srgbClr val="FF0000"/>
                </a:solidFill>
              </a:rPr>
              <a:t>人工智慧或自動化工具</a:t>
            </a:r>
            <a:r>
              <a:rPr lang="zh-TW" altLang="en-US" dirty="0"/>
              <a:t>。</a:t>
            </a:r>
          </a:p>
        </p:txBody>
      </p:sp>
      <p:sp>
        <p:nvSpPr>
          <p:cNvPr id="4" name="投影片編號版面配置區 3">
            <a:extLst>
              <a:ext uri="{FF2B5EF4-FFF2-40B4-BE49-F238E27FC236}">
                <a16:creationId xmlns:a16="http://schemas.microsoft.com/office/drawing/2014/main" id="{A40FC0D2-75B2-4B84-934F-2AEEA493C864}"/>
              </a:ext>
            </a:extLst>
          </p:cNvPr>
          <p:cNvSpPr>
            <a:spLocks noGrp="1"/>
          </p:cNvSpPr>
          <p:nvPr>
            <p:ph type="sldNum" sz="quarter" idx="12"/>
          </p:nvPr>
        </p:nvSpPr>
        <p:spPr/>
        <p:txBody>
          <a:bodyPr/>
          <a:lstStyle/>
          <a:p>
            <a:pPr>
              <a:defRPr/>
            </a:pPr>
            <a:fld id="{A5700B3C-C64C-4571-A859-10CF07BFE63A}" type="slidenum">
              <a:rPr lang="en-US" altLang="zh-TW" smtClean="0"/>
              <a:pPr>
                <a:defRPr/>
              </a:pPr>
              <a:t>61</a:t>
            </a:fld>
            <a:endParaRPr lang="en-US" altLang="zh-TW" dirty="0"/>
          </a:p>
        </p:txBody>
      </p:sp>
      <p:sp>
        <p:nvSpPr>
          <p:cNvPr id="5" name="矩形 4">
            <a:extLst>
              <a:ext uri="{FF2B5EF4-FFF2-40B4-BE49-F238E27FC236}">
                <a16:creationId xmlns:a16="http://schemas.microsoft.com/office/drawing/2014/main" id="{7B2DAD53-C99B-93D7-CA31-11A3B14CAB75}"/>
              </a:ext>
            </a:extLst>
          </p:cNvPr>
          <p:cNvSpPr/>
          <p:nvPr/>
        </p:nvSpPr>
        <p:spPr>
          <a:xfrm>
            <a:off x="1703512" y="5747841"/>
            <a:ext cx="10009112" cy="633908"/>
          </a:xfrm>
          <a:prstGeom prst="rect">
            <a:avLst/>
          </a:prstGeom>
          <a:solidFill>
            <a:schemeClr val="accent1">
              <a:lumMod val="20000"/>
              <a:lumOff val="80000"/>
            </a:schemeClr>
          </a:solidFill>
        </p:spPr>
        <p:txBody>
          <a:bodyPr wrap="square" rtlCol="0">
            <a:noAutofit/>
          </a:bodyPr>
          <a:lstStyle/>
          <a:p>
            <a:pPr algn="l"/>
            <a:r>
              <a:rPr lang="en-US" altLang="zh-TW" sz="1400" dirty="0">
                <a:ea typeface="微軟正黑體" panose="020B0604030504040204" pitchFamily="34" charset="-120"/>
              </a:rPr>
              <a:t>ALLEA (2023) The European Code of Conduct for Research Integrity – Revised Edition 2023.</a:t>
            </a:r>
            <a:r>
              <a:rPr lang="zh-TW" altLang="en-US" sz="1400" dirty="0">
                <a:ea typeface="微軟正黑體" panose="020B0604030504040204" pitchFamily="34" charset="-120"/>
              </a:rPr>
              <a:t> </a:t>
            </a:r>
            <a:r>
              <a:rPr lang="en-US" altLang="zh-TW" sz="1400" dirty="0">
                <a:ea typeface="微軟正黑體" panose="020B0604030504040204" pitchFamily="34" charset="-120"/>
              </a:rPr>
              <a:t>Berlin. DOI </a:t>
            </a:r>
            <a:r>
              <a:rPr lang="en-US" altLang="zh-TW" sz="1400" dirty="0">
                <a:ea typeface="微軟正黑體" panose="020B0604030504040204" pitchFamily="34" charset="-120"/>
                <a:hlinkClick r:id="rId2"/>
              </a:rPr>
              <a:t>10.26356/ECOC</a:t>
            </a:r>
            <a:endParaRPr lang="zh-TW" altLang="en-US" sz="1400" dirty="0">
              <a:ea typeface="微軟正黑體" panose="020B0604030504040204" pitchFamily="34" charset="-120"/>
            </a:endParaRPr>
          </a:p>
        </p:txBody>
      </p:sp>
    </p:spTree>
    <p:extLst>
      <p:ext uri="{BB962C8B-B14F-4D97-AF65-F5344CB8AC3E}">
        <p14:creationId xmlns:p14="http://schemas.microsoft.com/office/powerpoint/2010/main" val="399177757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0EA0FBF-757A-48F9-BC83-8ECEB0084845}"/>
              </a:ext>
            </a:extLst>
          </p:cNvPr>
          <p:cNvSpPr>
            <a:spLocks noGrp="1"/>
          </p:cNvSpPr>
          <p:nvPr>
            <p:ph type="title"/>
          </p:nvPr>
        </p:nvSpPr>
        <p:spPr>
          <a:xfrm>
            <a:off x="1488019" y="119066"/>
            <a:ext cx="10079567" cy="1222375"/>
          </a:xfrm>
        </p:spPr>
        <p:txBody>
          <a:bodyPr/>
          <a:lstStyle/>
          <a:p>
            <a:r>
              <a:rPr lang="en-US" altLang="zh-TW" dirty="0">
                <a:hlinkClick r:id="rId2"/>
              </a:rPr>
              <a:t>Elsevier's Generative AI Policies for Journals</a:t>
            </a:r>
            <a:endParaRPr lang="zh-TW" altLang="en-US" dirty="0"/>
          </a:p>
        </p:txBody>
      </p:sp>
      <p:sp>
        <p:nvSpPr>
          <p:cNvPr id="3" name="內容版面配置區 2">
            <a:extLst>
              <a:ext uri="{FF2B5EF4-FFF2-40B4-BE49-F238E27FC236}">
                <a16:creationId xmlns:a16="http://schemas.microsoft.com/office/drawing/2014/main" id="{C84EA6CE-F7B2-485F-9F22-F76FF98C131B}"/>
              </a:ext>
            </a:extLst>
          </p:cNvPr>
          <p:cNvSpPr>
            <a:spLocks noGrp="1"/>
          </p:cNvSpPr>
          <p:nvPr>
            <p:ph idx="1"/>
          </p:nvPr>
        </p:nvSpPr>
        <p:spPr>
          <a:xfrm>
            <a:off x="1576919" y="1412878"/>
            <a:ext cx="10430933" cy="4968875"/>
          </a:xfrm>
        </p:spPr>
        <p:txBody>
          <a:bodyPr/>
          <a:lstStyle/>
          <a:p>
            <a:r>
              <a:rPr lang="zh-TW" altLang="en-US" dirty="0"/>
              <a:t>作者政策</a:t>
            </a:r>
            <a:endParaRPr lang="en-US" altLang="zh-TW" dirty="0"/>
          </a:p>
          <a:p>
            <a:pPr lvl="1"/>
            <a:r>
              <a:rPr lang="zh-TW" altLang="en-US" b="1" dirty="0"/>
              <a:t>科學寫作中的 </a:t>
            </a:r>
            <a:r>
              <a:rPr lang="en-US" altLang="zh-TW" b="1" dirty="0"/>
              <a:t>AI </a:t>
            </a:r>
            <a:r>
              <a:rPr lang="zh-TW" altLang="en-US" b="1" dirty="0"/>
              <a:t>使用</a:t>
            </a:r>
          </a:p>
          <a:p>
            <a:pPr lvl="2"/>
            <a:r>
              <a:rPr lang="zh-TW" altLang="en-US" b="1" dirty="0"/>
              <a:t>僅限語言潤飾：</a:t>
            </a:r>
            <a:r>
              <a:rPr lang="en-US" altLang="zh-TW" dirty="0"/>
              <a:t>AI </a:t>
            </a:r>
            <a:r>
              <a:rPr lang="zh-TW" altLang="en-US" dirty="0"/>
              <a:t>工具僅可用於提升文章的可讀性與語言表達，不能取代作者在研究設計、分析或結論方面的貢獻。</a:t>
            </a:r>
          </a:p>
          <a:p>
            <a:pPr lvl="2"/>
            <a:r>
              <a:rPr lang="zh-TW" altLang="en-US" b="1" dirty="0"/>
              <a:t>需有人類監督：</a:t>
            </a:r>
            <a:r>
              <a:rPr lang="zh-TW" altLang="en-US" dirty="0"/>
              <a:t>使用 </a:t>
            </a:r>
            <a:r>
              <a:rPr lang="en-US" altLang="zh-TW" dirty="0"/>
              <a:t>AI </a:t>
            </a:r>
            <a:r>
              <a:rPr lang="zh-TW" altLang="en-US" dirty="0"/>
              <a:t>生成內容時，作者必須進行審核與編輯，因為 </a:t>
            </a:r>
            <a:r>
              <a:rPr lang="en-US" altLang="zh-TW" dirty="0"/>
              <a:t>AI </a:t>
            </a:r>
            <a:r>
              <a:rPr lang="zh-TW" altLang="en-US" dirty="0"/>
              <a:t>可能產生看似權威但實際錯誤或有偏見的內容。</a:t>
            </a:r>
          </a:p>
          <a:p>
            <a:pPr lvl="2"/>
            <a:r>
              <a:rPr lang="zh-TW" altLang="en-US" b="1" dirty="0"/>
              <a:t>責任歸屬：</a:t>
            </a:r>
            <a:r>
              <a:rPr lang="zh-TW" altLang="en-US" dirty="0"/>
              <a:t>作者對作品內容負全責，即使部分內容由 </a:t>
            </a:r>
            <a:r>
              <a:rPr lang="en-US" altLang="zh-TW" dirty="0"/>
              <a:t>AI </a:t>
            </a:r>
            <a:r>
              <a:rPr lang="zh-TW" altLang="en-US" dirty="0"/>
              <a:t>協助生成。</a:t>
            </a:r>
            <a:endParaRPr lang="en-US" altLang="zh-TW" dirty="0"/>
          </a:p>
          <a:p>
            <a:pPr lvl="1"/>
            <a:r>
              <a:rPr lang="en-US" altLang="zh-TW" b="1" dirty="0"/>
              <a:t>AI </a:t>
            </a:r>
            <a:r>
              <a:rPr lang="zh-TW" altLang="en-US" b="1" dirty="0"/>
              <a:t>使用的揭露</a:t>
            </a:r>
          </a:p>
          <a:p>
            <a:pPr lvl="2"/>
            <a:r>
              <a:rPr lang="zh-TW" altLang="en-US" b="1" dirty="0"/>
              <a:t>公開聲明：</a:t>
            </a:r>
            <a:r>
              <a:rPr lang="zh-TW" altLang="en-US" dirty="0"/>
              <a:t>若在寫作過程中使用 </a:t>
            </a:r>
            <a:r>
              <a:rPr lang="en-US" altLang="zh-TW" dirty="0"/>
              <a:t>AI </a:t>
            </a:r>
            <a:r>
              <a:rPr lang="zh-TW" altLang="en-US" dirty="0"/>
              <a:t>工具，必須在稿件中說明所使用的工具名稱與用途，該聲明將出現在已發表的作品中。</a:t>
            </a:r>
          </a:p>
          <a:p>
            <a:pPr lvl="1"/>
            <a:r>
              <a:rPr lang="zh-TW" altLang="en-US" b="1" dirty="0"/>
              <a:t>作者身份規範</a:t>
            </a:r>
          </a:p>
          <a:p>
            <a:pPr lvl="2"/>
            <a:r>
              <a:rPr lang="zh-TW" altLang="en-US" b="1" dirty="0"/>
              <a:t>禁止列為作者：</a:t>
            </a:r>
            <a:r>
              <a:rPr lang="en-US" altLang="zh-TW" dirty="0"/>
              <a:t>AI </a:t>
            </a:r>
            <a:r>
              <a:rPr lang="zh-TW" altLang="en-US" dirty="0"/>
              <a:t>工具不得被列為作者或共同作者，也不得在參考文獻中將 </a:t>
            </a:r>
            <a:r>
              <a:rPr lang="en-US" altLang="zh-TW" dirty="0"/>
              <a:t>AI </a:t>
            </a:r>
            <a:r>
              <a:rPr lang="zh-TW" altLang="en-US" dirty="0"/>
              <a:t>工具作為作者引用。</a:t>
            </a:r>
          </a:p>
          <a:p>
            <a:endParaRPr lang="zh-TW" altLang="en-US" dirty="0"/>
          </a:p>
        </p:txBody>
      </p:sp>
      <p:sp>
        <p:nvSpPr>
          <p:cNvPr id="4" name="投影片編號版面配置區 3">
            <a:extLst>
              <a:ext uri="{FF2B5EF4-FFF2-40B4-BE49-F238E27FC236}">
                <a16:creationId xmlns:a16="http://schemas.microsoft.com/office/drawing/2014/main" id="{9B366135-16C5-4B99-9AD6-4ADFC19D4A50}"/>
              </a:ext>
            </a:extLst>
          </p:cNvPr>
          <p:cNvSpPr>
            <a:spLocks noGrp="1"/>
          </p:cNvSpPr>
          <p:nvPr>
            <p:ph type="sldNum" sz="quarter" idx="12"/>
          </p:nvPr>
        </p:nvSpPr>
        <p:spPr>
          <a:xfrm>
            <a:off x="9203267" y="6245225"/>
            <a:ext cx="2844800" cy="476250"/>
          </a:xfrm>
        </p:spPr>
        <p:txBody>
          <a:bodyPr/>
          <a:lstStyle/>
          <a:p>
            <a:fld id="{00000000-1234-1234-1234-123412341234}" type="slidenum">
              <a:rPr lang="en-US" altLang="zh-TW" smtClean="0"/>
              <a:pPr/>
              <a:t>62</a:t>
            </a:fld>
            <a:endParaRPr lang="zh-TW" altLang="en-US" dirty="0"/>
          </a:p>
        </p:txBody>
      </p:sp>
    </p:spTree>
    <p:extLst>
      <p:ext uri="{BB962C8B-B14F-4D97-AF65-F5344CB8AC3E}">
        <p14:creationId xmlns:p14="http://schemas.microsoft.com/office/powerpoint/2010/main" val="421551680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B83AB1C-A66A-4F62-AA38-03F688876B34}"/>
              </a:ext>
            </a:extLst>
          </p:cNvPr>
          <p:cNvSpPr>
            <a:spLocks noGrp="1"/>
          </p:cNvSpPr>
          <p:nvPr>
            <p:ph type="title"/>
          </p:nvPr>
        </p:nvSpPr>
        <p:spPr>
          <a:xfrm>
            <a:off x="1488019" y="119066"/>
            <a:ext cx="10079567" cy="1222375"/>
          </a:xfrm>
        </p:spPr>
        <p:txBody>
          <a:bodyPr/>
          <a:lstStyle/>
          <a:p>
            <a:r>
              <a:rPr lang="en-US" altLang="zh-TW" dirty="0">
                <a:hlinkClick r:id="rId2"/>
              </a:rPr>
              <a:t>Elsevier's Generative AI Policies for Journals</a:t>
            </a:r>
            <a:r>
              <a:rPr lang="en-US" altLang="zh-TW" dirty="0"/>
              <a:t> (</a:t>
            </a:r>
            <a:r>
              <a:rPr lang="zh-TW" altLang="en-US" dirty="0"/>
              <a:t>續</a:t>
            </a:r>
            <a:r>
              <a:rPr lang="en-US" altLang="zh-TW" dirty="0"/>
              <a:t>)</a:t>
            </a:r>
            <a:endParaRPr lang="zh-TW" altLang="en-US" dirty="0"/>
          </a:p>
        </p:txBody>
      </p:sp>
      <p:sp>
        <p:nvSpPr>
          <p:cNvPr id="3" name="內容版面配置區 2">
            <a:extLst>
              <a:ext uri="{FF2B5EF4-FFF2-40B4-BE49-F238E27FC236}">
                <a16:creationId xmlns:a16="http://schemas.microsoft.com/office/drawing/2014/main" id="{1103F139-1162-4EC5-8E40-FDE311E361BE}"/>
              </a:ext>
            </a:extLst>
          </p:cNvPr>
          <p:cNvSpPr>
            <a:spLocks noGrp="1"/>
          </p:cNvSpPr>
          <p:nvPr>
            <p:ph idx="1"/>
          </p:nvPr>
        </p:nvSpPr>
        <p:spPr>
          <a:xfrm>
            <a:off x="1576919" y="1412878"/>
            <a:ext cx="10430933" cy="4968875"/>
          </a:xfrm>
        </p:spPr>
        <p:txBody>
          <a:bodyPr/>
          <a:lstStyle/>
          <a:p>
            <a:r>
              <a:rPr lang="zh-TW" altLang="en-US" dirty="0"/>
              <a:t>圖像與藝術作品中的 </a:t>
            </a:r>
            <a:r>
              <a:rPr lang="en-US" altLang="zh-TW" dirty="0"/>
              <a:t>AI </a:t>
            </a:r>
            <a:r>
              <a:rPr lang="zh-TW" altLang="en-US" dirty="0"/>
              <a:t>使用</a:t>
            </a:r>
          </a:p>
          <a:p>
            <a:pPr lvl="1"/>
            <a:r>
              <a:rPr lang="zh-TW" altLang="en-US" b="1" dirty="0"/>
              <a:t>禁止修改圖像</a:t>
            </a:r>
            <a:r>
              <a:rPr lang="zh-TW" altLang="en-US" dirty="0"/>
              <a:t>：除非 </a:t>
            </a:r>
            <a:r>
              <a:rPr lang="en-US" altLang="zh-TW" dirty="0"/>
              <a:t>AI </a:t>
            </a:r>
            <a:r>
              <a:rPr lang="zh-TW" altLang="en-US" dirty="0"/>
              <a:t>工具的使用是研究設計或方法的一部分，否則不得使用 </a:t>
            </a:r>
            <a:r>
              <a:rPr lang="en-US" altLang="zh-TW" dirty="0"/>
              <a:t>AI </a:t>
            </a:r>
            <a:r>
              <a:rPr lang="zh-TW" altLang="en-US" dirty="0"/>
              <a:t>工具創建或修改投稿中的圖像、照片或圖表。</a:t>
            </a:r>
          </a:p>
          <a:p>
            <a:pPr lvl="1"/>
            <a:r>
              <a:rPr lang="zh-TW" altLang="en-US" b="1" dirty="0"/>
              <a:t>需詳細說明</a:t>
            </a:r>
            <a:r>
              <a:rPr lang="zh-TW" altLang="en-US" dirty="0"/>
              <a:t>：若 </a:t>
            </a:r>
            <a:r>
              <a:rPr lang="en-US" altLang="zh-TW" dirty="0"/>
              <a:t>AI </a:t>
            </a:r>
            <a:r>
              <a:rPr lang="zh-TW" altLang="en-US" dirty="0"/>
              <a:t>工具用於研究方法中，必須在方法部分詳細描述使用方式，包括工具名稱、版本與製造商資訊，並可能需提供原始圖像供審查。</a:t>
            </a:r>
          </a:p>
          <a:p>
            <a:pPr lvl="1"/>
            <a:r>
              <a:rPr lang="zh-TW" altLang="en-US" b="1" dirty="0"/>
              <a:t>封面藝術例外</a:t>
            </a:r>
            <a:r>
              <a:rPr lang="zh-TW" altLang="en-US" dirty="0"/>
              <a:t>：封面藝術在特定情況下可使用 </a:t>
            </a:r>
            <a:r>
              <a:rPr lang="en-US" altLang="zh-TW" dirty="0"/>
              <a:t>AI </a:t>
            </a:r>
            <a:r>
              <a:rPr lang="zh-TW" altLang="en-US" dirty="0"/>
              <a:t>工具，但需事先獲得期刊編輯與出版商的許可，並確保相關權利已獲得授權。</a:t>
            </a:r>
          </a:p>
        </p:txBody>
      </p:sp>
      <p:sp>
        <p:nvSpPr>
          <p:cNvPr id="4" name="投影片編號版面配置區 3">
            <a:extLst>
              <a:ext uri="{FF2B5EF4-FFF2-40B4-BE49-F238E27FC236}">
                <a16:creationId xmlns:a16="http://schemas.microsoft.com/office/drawing/2014/main" id="{3021FB91-AED8-4058-8275-8C33B86AAC62}"/>
              </a:ext>
            </a:extLst>
          </p:cNvPr>
          <p:cNvSpPr>
            <a:spLocks noGrp="1"/>
          </p:cNvSpPr>
          <p:nvPr>
            <p:ph type="sldNum" sz="quarter" idx="12"/>
          </p:nvPr>
        </p:nvSpPr>
        <p:spPr>
          <a:xfrm>
            <a:off x="9203267" y="6245225"/>
            <a:ext cx="2844800" cy="476250"/>
          </a:xfrm>
        </p:spPr>
        <p:txBody>
          <a:bodyPr/>
          <a:lstStyle/>
          <a:p>
            <a:fld id="{00000000-1234-1234-1234-123412341234}" type="slidenum">
              <a:rPr lang="en-US" altLang="zh-TW" smtClean="0"/>
              <a:pPr/>
              <a:t>63</a:t>
            </a:fld>
            <a:endParaRPr lang="zh-TW" altLang="en-US"/>
          </a:p>
        </p:txBody>
      </p:sp>
    </p:spTree>
    <p:extLst>
      <p:ext uri="{BB962C8B-B14F-4D97-AF65-F5344CB8AC3E}">
        <p14:creationId xmlns:p14="http://schemas.microsoft.com/office/powerpoint/2010/main" val="66261837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3C72777-19E6-4792-A0F4-F184333D40E4}"/>
              </a:ext>
            </a:extLst>
          </p:cNvPr>
          <p:cNvSpPr>
            <a:spLocks noGrp="1"/>
          </p:cNvSpPr>
          <p:nvPr>
            <p:ph type="title"/>
          </p:nvPr>
        </p:nvSpPr>
        <p:spPr>
          <a:xfrm>
            <a:off x="1488019" y="119066"/>
            <a:ext cx="10079567" cy="1222375"/>
          </a:xfrm>
        </p:spPr>
        <p:txBody>
          <a:bodyPr/>
          <a:lstStyle/>
          <a:p>
            <a:r>
              <a:rPr lang="en-US" altLang="zh-TW" dirty="0">
                <a:hlinkClick r:id="rId2"/>
              </a:rPr>
              <a:t>Elsevier's Generative AI Policies for Journals</a:t>
            </a:r>
            <a:r>
              <a:rPr lang="en-US" altLang="zh-TW" dirty="0"/>
              <a:t> (</a:t>
            </a:r>
            <a:r>
              <a:rPr lang="zh-TW" altLang="en-US" dirty="0"/>
              <a:t>續</a:t>
            </a:r>
            <a:r>
              <a:rPr lang="en-US" altLang="zh-TW" dirty="0"/>
              <a:t>)</a:t>
            </a:r>
            <a:endParaRPr lang="zh-TW" altLang="en-US" dirty="0"/>
          </a:p>
        </p:txBody>
      </p:sp>
      <p:sp>
        <p:nvSpPr>
          <p:cNvPr id="3" name="內容版面配置區 2">
            <a:extLst>
              <a:ext uri="{FF2B5EF4-FFF2-40B4-BE49-F238E27FC236}">
                <a16:creationId xmlns:a16="http://schemas.microsoft.com/office/drawing/2014/main" id="{003B4115-0D34-4313-B165-8642993E5358}"/>
              </a:ext>
            </a:extLst>
          </p:cNvPr>
          <p:cNvSpPr>
            <a:spLocks noGrp="1"/>
          </p:cNvSpPr>
          <p:nvPr>
            <p:ph idx="1"/>
          </p:nvPr>
        </p:nvSpPr>
        <p:spPr>
          <a:xfrm>
            <a:off x="1576919" y="1412878"/>
            <a:ext cx="10430933" cy="4968875"/>
          </a:xfrm>
        </p:spPr>
        <p:txBody>
          <a:bodyPr/>
          <a:lstStyle/>
          <a:p>
            <a:r>
              <a:rPr lang="zh-TW" altLang="en-US" dirty="0"/>
              <a:t>審稿人政策</a:t>
            </a:r>
          </a:p>
          <a:p>
            <a:pPr lvl="1"/>
            <a:r>
              <a:rPr lang="zh-TW" altLang="en-US" b="1" dirty="0"/>
              <a:t>保密原則</a:t>
            </a:r>
            <a:r>
              <a:rPr lang="zh-TW" altLang="en-US" dirty="0"/>
              <a:t>：審稿人不得將稿件或其任何部分上傳至 </a:t>
            </a:r>
            <a:r>
              <a:rPr lang="en-US" altLang="zh-TW" dirty="0"/>
              <a:t>AI </a:t>
            </a:r>
            <a:r>
              <a:rPr lang="zh-TW" altLang="en-US" dirty="0"/>
              <a:t>工具，以免違反作者的保密與專有權利，並可能觸犯資料隱私法規。</a:t>
            </a:r>
          </a:p>
          <a:p>
            <a:pPr lvl="1"/>
            <a:r>
              <a:rPr lang="zh-TW" altLang="en-US" b="1" dirty="0"/>
              <a:t>禁止使用 </a:t>
            </a:r>
            <a:r>
              <a:rPr lang="en-US" altLang="zh-TW" b="1" dirty="0"/>
              <a:t>AI </a:t>
            </a:r>
            <a:r>
              <a:rPr lang="zh-TW" altLang="en-US" b="1" dirty="0"/>
              <a:t>協助審稿</a:t>
            </a:r>
            <a:r>
              <a:rPr lang="zh-TW" altLang="en-US" dirty="0"/>
              <a:t>：審稿過程需由人類進行，</a:t>
            </a:r>
            <a:r>
              <a:rPr lang="en-US" altLang="zh-TW" dirty="0"/>
              <a:t>AI </a:t>
            </a:r>
            <a:r>
              <a:rPr lang="zh-TW" altLang="en-US" dirty="0"/>
              <a:t>工具不應用於撰寫審稿報告或提供評估意見。</a:t>
            </a:r>
            <a:endParaRPr lang="en-US" altLang="zh-TW" dirty="0"/>
          </a:p>
          <a:p>
            <a:r>
              <a:rPr lang="zh-TW" altLang="en-US" dirty="0"/>
              <a:t>編輯政策</a:t>
            </a:r>
          </a:p>
          <a:p>
            <a:pPr lvl="1"/>
            <a:r>
              <a:rPr lang="zh-TW" altLang="en-US" b="1" dirty="0"/>
              <a:t>審慎使用 </a:t>
            </a:r>
            <a:r>
              <a:rPr lang="en-US" altLang="zh-TW" b="1" dirty="0"/>
              <a:t>AI </a:t>
            </a:r>
            <a:r>
              <a:rPr lang="zh-TW" altLang="en-US" b="1" dirty="0"/>
              <a:t>工具</a:t>
            </a:r>
            <a:r>
              <a:rPr lang="zh-TW" altLang="en-US" dirty="0"/>
              <a:t>：編輯在使用 </a:t>
            </a:r>
            <a:r>
              <a:rPr lang="en-US" altLang="zh-TW" dirty="0"/>
              <a:t>AI </a:t>
            </a:r>
            <a:r>
              <a:rPr lang="zh-TW" altLang="en-US" dirty="0"/>
              <a:t>工具時，應遵循 </a:t>
            </a:r>
            <a:r>
              <a:rPr lang="en-US" altLang="zh-TW" dirty="0"/>
              <a:t>Elsevier </a:t>
            </a:r>
            <a:r>
              <a:rPr lang="zh-TW" altLang="en-US" dirty="0"/>
              <a:t>的保密與資料保護政策，並確保 </a:t>
            </a:r>
            <a:r>
              <a:rPr lang="en-US" altLang="zh-TW" dirty="0"/>
              <a:t>AI </a:t>
            </a:r>
            <a:r>
              <a:rPr lang="zh-TW" altLang="en-US" dirty="0"/>
              <a:t>工具的使用不影響編輯判斷的獨立性。</a:t>
            </a:r>
          </a:p>
          <a:p>
            <a:pPr lvl="1"/>
            <a:r>
              <a:rPr lang="zh-TW" altLang="en-US" b="1" dirty="0"/>
              <a:t>責任與透明度</a:t>
            </a:r>
            <a:r>
              <a:rPr lang="zh-TW" altLang="en-US" dirty="0"/>
              <a:t>：編輯需對使用 </a:t>
            </a:r>
            <a:r>
              <a:rPr lang="en-US" altLang="zh-TW" dirty="0"/>
              <a:t>AI </a:t>
            </a:r>
            <a:r>
              <a:rPr lang="zh-TW" altLang="en-US" dirty="0"/>
              <a:t>工具的決策負責，並在必要時向作者、審稿人或讀者說明 </a:t>
            </a:r>
            <a:r>
              <a:rPr lang="en-US" altLang="zh-TW" dirty="0"/>
              <a:t>AI </a:t>
            </a:r>
            <a:r>
              <a:rPr lang="zh-TW" altLang="en-US" dirty="0"/>
              <a:t>工具的使用情況。</a:t>
            </a:r>
          </a:p>
          <a:p>
            <a:endParaRPr lang="zh-TW" altLang="en-US" dirty="0"/>
          </a:p>
          <a:p>
            <a:endParaRPr lang="zh-TW" altLang="en-US" dirty="0"/>
          </a:p>
        </p:txBody>
      </p:sp>
      <p:sp>
        <p:nvSpPr>
          <p:cNvPr id="4" name="投影片編號版面配置區 3">
            <a:extLst>
              <a:ext uri="{FF2B5EF4-FFF2-40B4-BE49-F238E27FC236}">
                <a16:creationId xmlns:a16="http://schemas.microsoft.com/office/drawing/2014/main" id="{7A664B56-2277-40E7-9004-F4F14DAE38F4}"/>
              </a:ext>
            </a:extLst>
          </p:cNvPr>
          <p:cNvSpPr>
            <a:spLocks noGrp="1"/>
          </p:cNvSpPr>
          <p:nvPr>
            <p:ph type="sldNum" sz="quarter" idx="12"/>
          </p:nvPr>
        </p:nvSpPr>
        <p:spPr>
          <a:xfrm>
            <a:off x="9203267" y="6245225"/>
            <a:ext cx="2844800" cy="476250"/>
          </a:xfrm>
        </p:spPr>
        <p:txBody>
          <a:bodyPr/>
          <a:lstStyle/>
          <a:p>
            <a:fld id="{00000000-1234-1234-1234-123412341234}" type="slidenum">
              <a:rPr lang="en-US" altLang="zh-TW" smtClean="0"/>
              <a:pPr/>
              <a:t>64</a:t>
            </a:fld>
            <a:endParaRPr lang="zh-TW" altLang="en-US"/>
          </a:p>
        </p:txBody>
      </p:sp>
    </p:spTree>
    <p:extLst>
      <p:ext uri="{BB962C8B-B14F-4D97-AF65-F5344CB8AC3E}">
        <p14:creationId xmlns:p14="http://schemas.microsoft.com/office/powerpoint/2010/main" val="8017642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757CB8C-62D9-409F-9AA6-C7BB5B2E2516}"/>
              </a:ext>
            </a:extLst>
          </p:cNvPr>
          <p:cNvSpPr>
            <a:spLocks noGrp="1"/>
          </p:cNvSpPr>
          <p:nvPr>
            <p:ph type="title"/>
          </p:nvPr>
        </p:nvSpPr>
        <p:spPr/>
        <p:txBody>
          <a:bodyPr/>
          <a:lstStyle/>
          <a:p>
            <a:r>
              <a:rPr lang="en-US" altLang="zh-TW" dirty="0">
                <a:hlinkClick r:id="rId2"/>
              </a:rPr>
              <a:t>Elsevier</a:t>
            </a:r>
            <a:r>
              <a:rPr lang="zh-TW" altLang="en-US" dirty="0">
                <a:hlinkClick r:id="rId2"/>
              </a:rPr>
              <a:t>對人工智慧的聲明</a:t>
            </a:r>
            <a:endParaRPr lang="zh-TW" altLang="en-US" dirty="0"/>
          </a:p>
        </p:txBody>
      </p:sp>
      <p:sp>
        <p:nvSpPr>
          <p:cNvPr id="3" name="投影片編號版面配置區 2">
            <a:extLst>
              <a:ext uri="{FF2B5EF4-FFF2-40B4-BE49-F238E27FC236}">
                <a16:creationId xmlns:a16="http://schemas.microsoft.com/office/drawing/2014/main" id="{7E816AD2-2DAF-4CB5-AF8A-36003343FF5A}"/>
              </a:ext>
            </a:extLst>
          </p:cNvPr>
          <p:cNvSpPr>
            <a:spLocks noGrp="1"/>
          </p:cNvSpPr>
          <p:nvPr>
            <p:ph type="sldNum" sz="quarter" idx="12"/>
          </p:nvPr>
        </p:nvSpPr>
        <p:spPr/>
        <p:txBody>
          <a:bodyPr/>
          <a:lstStyle/>
          <a:p>
            <a:pPr>
              <a:defRPr/>
            </a:pPr>
            <a:fld id="{2D2FBA0E-EDAA-4DAF-A7CC-B5206D2F5D0F}" type="slidenum">
              <a:rPr lang="en-US" altLang="zh-TW" smtClean="0"/>
              <a:pPr>
                <a:defRPr/>
              </a:pPr>
              <a:t>65</a:t>
            </a:fld>
            <a:endParaRPr lang="en-US" altLang="zh-TW"/>
          </a:p>
        </p:txBody>
      </p:sp>
      <p:grpSp>
        <p:nvGrpSpPr>
          <p:cNvPr id="14" name="群組 13">
            <a:extLst>
              <a:ext uri="{FF2B5EF4-FFF2-40B4-BE49-F238E27FC236}">
                <a16:creationId xmlns:a16="http://schemas.microsoft.com/office/drawing/2014/main" id="{EBB70E62-FB45-AD2A-6EED-255836ABD95C}"/>
              </a:ext>
            </a:extLst>
          </p:cNvPr>
          <p:cNvGrpSpPr/>
          <p:nvPr/>
        </p:nvGrpSpPr>
        <p:grpSpPr>
          <a:xfrm>
            <a:off x="1631504" y="1194881"/>
            <a:ext cx="9289782" cy="5517232"/>
            <a:chOff x="1631504" y="1194881"/>
            <a:chExt cx="9289782" cy="5517232"/>
          </a:xfrm>
        </p:grpSpPr>
        <p:pic>
          <p:nvPicPr>
            <p:cNvPr id="7" name="圖片 6">
              <a:extLst>
                <a:ext uri="{FF2B5EF4-FFF2-40B4-BE49-F238E27FC236}">
                  <a16:creationId xmlns:a16="http://schemas.microsoft.com/office/drawing/2014/main" id="{5960A785-6E13-69F2-022C-CA9BA5C82989}"/>
                </a:ext>
              </a:extLst>
            </p:cNvPr>
            <p:cNvPicPr>
              <a:picLocks noChangeAspect="1"/>
            </p:cNvPicPr>
            <p:nvPr/>
          </p:nvPicPr>
          <p:blipFill>
            <a:blip r:embed="rId3"/>
            <a:stretch>
              <a:fillRect/>
            </a:stretch>
          </p:blipFill>
          <p:spPr>
            <a:xfrm>
              <a:off x="1631504" y="1194881"/>
              <a:ext cx="9289782" cy="5517232"/>
            </a:xfrm>
            <a:prstGeom prst="rect">
              <a:avLst/>
            </a:prstGeom>
          </p:spPr>
        </p:pic>
        <p:sp>
          <p:nvSpPr>
            <p:cNvPr id="8" name="矩形: 圓角 7">
              <a:extLst>
                <a:ext uri="{FF2B5EF4-FFF2-40B4-BE49-F238E27FC236}">
                  <a16:creationId xmlns:a16="http://schemas.microsoft.com/office/drawing/2014/main" id="{3223156F-FDAC-9888-512C-CAA509FCAA15}"/>
                </a:ext>
              </a:extLst>
            </p:cNvPr>
            <p:cNvSpPr/>
            <p:nvPr/>
          </p:nvSpPr>
          <p:spPr bwMode="auto">
            <a:xfrm>
              <a:off x="1631504" y="2996952"/>
              <a:ext cx="9217024" cy="648072"/>
            </a:xfrm>
            <a:prstGeom prst="roundRect">
              <a:avLst/>
            </a:prstGeom>
            <a:noFill/>
            <a:ln/>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zh-TW" altLang="en-US" sz="1400" b="0" i="0" u="none" strike="noStrike" cap="none" normalizeH="0" baseline="0">
                <a:ln>
                  <a:noFill/>
                </a:ln>
                <a:solidFill>
                  <a:schemeClr val="tx1"/>
                </a:solidFill>
                <a:effectLst/>
                <a:latin typeface="Arial" charset="0"/>
                <a:ea typeface="標楷體" pitchFamily="65" charset="-120"/>
              </a:endParaRPr>
            </a:p>
          </p:txBody>
        </p:sp>
        <p:cxnSp>
          <p:nvCxnSpPr>
            <p:cNvPr id="12" name="直線接點 11">
              <a:extLst>
                <a:ext uri="{FF2B5EF4-FFF2-40B4-BE49-F238E27FC236}">
                  <a16:creationId xmlns:a16="http://schemas.microsoft.com/office/drawing/2014/main" id="{A191F431-5D5B-F7CE-2B67-5D23347D63C8}"/>
                </a:ext>
              </a:extLst>
            </p:cNvPr>
            <p:cNvCxnSpPr/>
            <p:nvPr/>
          </p:nvCxnSpPr>
          <p:spPr bwMode="auto">
            <a:xfrm>
              <a:off x="1991544" y="4437112"/>
              <a:ext cx="3384376" cy="0"/>
            </a:xfrm>
            <a:prstGeom prst="line">
              <a:avLst/>
            </a:prstGeom>
            <a:ln/>
          </p:spPr>
          <p:style>
            <a:lnRef idx="2">
              <a:schemeClr val="accent6"/>
            </a:lnRef>
            <a:fillRef idx="0">
              <a:schemeClr val="accent6"/>
            </a:fillRef>
            <a:effectRef idx="1">
              <a:schemeClr val="accent6"/>
            </a:effectRef>
            <a:fontRef idx="minor">
              <a:schemeClr val="tx1"/>
            </a:fontRef>
          </p:style>
        </p:cxnSp>
      </p:grpSp>
      <p:grpSp>
        <p:nvGrpSpPr>
          <p:cNvPr id="24" name="群組 23">
            <a:extLst>
              <a:ext uri="{FF2B5EF4-FFF2-40B4-BE49-F238E27FC236}">
                <a16:creationId xmlns:a16="http://schemas.microsoft.com/office/drawing/2014/main" id="{5BBFE597-F263-D059-3F1A-B99024F6142B}"/>
              </a:ext>
            </a:extLst>
          </p:cNvPr>
          <p:cNvGrpSpPr/>
          <p:nvPr/>
        </p:nvGrpSpPr>
        <p:grpSpPr>
          <a:xfrm>
            <a:off x="1425351" y="1121937"/>
            <a:ext cx="9532183" cy="5663119"/>
            <a:chOff x="1415480" y="1121937"/>
            <a:chExt cx="9532183" cy="5663119"/>
          </a:xfrm>
        </p:grpSpPr>
        <p:pic>
          <p:nvPicPr>
            <p:cNvPr id="21" name="圖片 20">
              <a:extLst>
                <a:ext uri="{FF2B5EF4-FFF2-40B4-BE49-F238E27FC236}">
                  <a16:creationId xmlns:a16="http://schemas.microsoft.com/office/drawing/2014/main" id="{50275B11-02C8-E0EA-5997-80DAA03455E8}"/>
                </a:ext>
              </a:extLst>
            </p:cNvPr>
            <p:cNvPicPr>
              <a:picLocks noChangeAspect="1"/>
            </p:cNvPicPr>
            <p:nvPr/>
          </p:nvPicPr>
          <p:blipFill>
            <a:blip r:embed="rId4"/>
            <a:stretch>
              <a:fillRect/>
            </a:stretch>
          </p:blipFill>
          <p:spPr>
            <a:xfrm>
              <a:off x="1488018" y="1121937"/>
              <a:ext cx="9459645" cy="5663119"/>
            </a:xfrm>
            <a:prstGeom prst="rect">
              <a:avLst/>
            </a:prstGeom>
          </p:spPr>
        </p:pic>
        <p:sp>
          <p:nvSpPr>
            <p:cNvPr id="22" name="矩形: 圓角 21">
              <a:extLst>
                <a:ext uri="{FF2B5EF4-FFF2-40B4-BE49-F238E27FC236}">
                  <a16:creationId xmlns:a16="http://schemas.microsoft.com/office/drawing/2014/main" id="{3FD32E6A-6B2F-C3B6-7F23-9D8EFB0160AF}"/>
                </a:ext>
              </a:extLst>
            </p:cNvPr>
            <p:cNvSpPr/>
            <p:nvPr/>
          </p:nvSpPr>
          <p:spPr bwMode="auto">
            <a:xfrm>
              <a:off x="1415480" y="4797152"/>
              <a:ext cx="9532183" cy="1987900"/>
            </a:xfrm>
            <a:prstGeom prst="roundRect">
              <a:avLst/>
            </a:prstGeom>
            <a:noFill/>
            <a:ln/>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zh-TW" altLang="en-US" sz="1400" b="0" i="0" u="none" strike="noStrike" cap="none" normalizeH="0" baseline="0">
                <a:ln>
                  <a:noFill/>
                </a:ln>
                <a:solidFill>
                  <a:schemeClr val="tx1"/>
                </a:solidFill>
                <a:effectLst/>
                <a:latin typeface="Arial" charset="0"/>
                <a:ea typeface="標楷體" pitchFamily="65" charset="-120"/>
              </a:endParaRPr>
            </a:p>
          </p:txBody>
        </p:sp>
      </p:grpSp>
      <p:grpSp>
        <p:nvGrpSpPr>
          <p:cNvPr id="29" name="群組 28">
            <a:extLst>
              <a:ext uri="{FF2B5EF4-FFF2-40B4-BE49-F238E27FC236}">
                <a16:creationId xmlns:a16="http://schemas.microsoft.com/office/drawing/2014/main" id="{03387D0D-3109-26B2-EAE6-942A336D5E9A}"/>
              </a:ext>
            </a:extLst>
          </p:cNvPr>
          <p:cNvGrpSpPr/>
          <p:nvPr/>
        </p:nvGrpSpPr>
        <p:grpSpPr>
          <a:xfrm>
            <a:off x="1497889" y="1037396"/>
            <a:ext cx="9922378" cy="5747656"/>
            <a:chOff x="1358198" y="1063691"/>
            <a:chExt cx="9922378" cy="5747656"/>
          </a:xfrm>
        </p:grpSpPr>
        <p:pic>
          <p:nvPicPr>
            <p:cNvPr id="27" name="圖片 26">
              <a:extLst>
                <a:ext uri="{FF2B5EF4-FFF2-40B4-BE49-F238E27FC236}">
                  <a16:creationId xmlns:a16="http://schemas.microsoft.com/office/drawing/2014/main" id="{3B6AFC0E-0BB3-C058-0235-DFE60264DBAB}"/>
                </a:ext>
              </a:extLst>
            </p:cNvPr>
            <p:cNvPicPr>
              <a:picLocks noChangeAspect="1"/>
            </p:cNvPicPr>
            <p:nvPr/>
          </p:nvPicPr>
          <p:blipFill>
            <a:blip r:embed="rId5"/>
            <a:stretch>
              <a:fillRect/>
            </a:stretch>
          </p:blipFill>
          <p:spPr>
            <a:xfrm>
              <a:off x="1358198" y="1063691"/>
              <a:ext cx="9922378" cy="5747656"/>
            </a:xfrm>
            <a:prstGeom prst="rect">
              <a:avLst/>
            </a:prstGeom>
          </p:spPr>
        </p:pic>
        <p:sp>
          <p:nvSpPr>
            <p:cNvPr id="28" name="矩形: 圓角 27">
              <a:extLst>
                <a:ext uri="{FF2B5EF4-FFF2-40B4-BE49-F238E27FC236}">
                  <a16:creationId xmlns:a16="http://schemas.microsoft.com/office/drawing/2014/main" id="{EEB52503-7BF5-A1B7-80D1-2AC0BAF65EA5}"/>
                </a:ext>
              </a:extLst>
            </p:cNvPr>
            <p:cNvSpPr/>
            <p:nvPr/>
          </p:nvSpPr>
          <p:spPr bwMode="auto">
            <a:xfrm>
              <a:off x="1358198" y="3573016"/>
              <a:ext cx="9922378" cy="1222375"/>
            </a:xfrm>
            <a:prstGeom prst="roundRect">
              <a:avLst/>
            </a:prstGeom>
            <a:noFill/>
            <a:ln/>
          </p:spPr>
          <p:style>
            <a:lnRef idx="2">
              <a:schemeClr val="accent6"/>
            </a:lnRef>
            <a:fillRef idx="1">
              <a:schemeClr val="lt1"/>
            </a:fillRef>
            <a:effectRef idx="0">
              <a:schemeClr val="accent6"/>
            </a:effectRef>
            <a:fontRef idx="minor">
              <a:schemeClr val="dk1"/>
            </a:fontRef>
          </p:style>
          <p:txBody>
            <a:bodyPr vert="horz" wrap="non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zh-TW" altLang="en-US" sz="1400" b="0" i="0" u="none" strike="noStrike" cap="none" normalizeH="0" baseline="0">
                <a:ln>
                  <a:noFill/>
                </a:ln>
                <a:solidFill>
                  <a:schemeClr val="tx1"/>
                </a:solidFill>
                <a:effectLst/>
                <a:latin typeface="Arial" charset="0"/>
                <a:ea typeface="標楷體" pitchFamily="65" charset="-120"/>
              </a:endParaRPr>
            </a:p>
          </p:txBody>
        </p:sp>
      </p:grpSp>
    </p:spTree>
    <p:extLst>
      <p:ext uri="{BB962C8B-B14F-4D97-AF65-F5344CB8AC3E}">
        <p14:creationId xmlns:p14="http://schemas.microsoft.com/office/powerpoint/2010/main" val="3229850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14"/>
                                        </p:tgtEl>
                                        <p:attrNameLst>
                                          <p:attrName>style.visibility</p:attrName>
                                        </p:attrNameLst>
                                      </p:cBhvr>
                                      <p:to>
                                        <p:strVal val="hidden"/>
                                      </p:to>
                                    </p:set>
                                  </p:sub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4"/>
                                        </p:tgtEl>
                                        <p:attrNameLst>
                                          <p:attrName>style.visibility</p:attrName>
                                        </p:attrNameLst>
                                      </p:cBhvr>
                                      <p:to>
                                        <p:strVal val="visible"/>
                                      </p:to>
                                    </p:set>
                                    <p:anim calcmode="lin" valueType="num">
                                      <p:cBhvr additive="base">
                                        <p:cTn id="13" dur="500" fill="hold"/>
                                        <p:tgtEl>
                                          <p:spTgt spid="24"/>
                                        </p:tgtEl>
                                        <p:attrNameLst>
                                          <p:attrName>ppt_x</p:attrName>
                                        </p:attrNameLst>
                                      </p:cBhvr>
                                      <p:tavLst>
                                        <p:tav tm="0">
                                          <p:val>
                                            <p:strVal val="#ppt_x"/>
                                          </p:val>
                                        </p:tav>
                                        <p:tav tm="100000">
                                          <p:val>
                                            <p:strVal val="#ppt_x"/>
                                          </p:val>
                                        </p:tav>
                                      </p:tavLst>
                                    </p:anim>
                                    <p:anim calcmode="lin" valueType="num">
                                      <p:cBhvr additive="base">
                                        <p:cTn id="14" dur="500" fill="hold"/>
                                        <p:tgtEl>
                                          <p:spTgt spid="24"/>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4"/>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9"/>
                                        </p:tgtEl>
                                        <p:attrNameLst>
                                          <p:attrName>style.visibility</p:attrName>
                                        </p:attrNameLst>
                                      </p:cBhvr>
                                      <p:to>
                                        <p:strVal val="visible"/>
                                      </p:to>
                                    </p:set>
                                    <p:anim calcmode="lin" valueType="num">
                                      <p:cBhvr additive="base">
                                        <p:cTn id="19" dur="500" fill="hold"/>
                                        <p:tgtEl>
                                          <p:spTgt spid="29"/>
                                        </p:tgtEl>
                                        <p:attrNameLst>
                                          <p:attrName>ppt_x</p:attrName>
                                        </p:attrNameLst>
                                      </p:cBhvr>
                                      <p:tavLst>
                                        <p:tav tm="0">
                                          <p:val>
                                            <p:strVal val="#ppt_x"/>
                                          </p:val>
                                        </p:tav>
                                        <p:tav tm="100000">
                                          <p:val>
                                            <p:strVal val="#ppt_x"/>
                                          </p:val>
                                        </p:tav>
                                      </p:tavLst>
                                    </p:anim>
                                    <p:anim calcmode="lin" valueType="num">
                                      <p:cBhvr additive="base">
                                        <p:cTn id="20" dur="500" fill="hold"/>
                                        <p:tgtEl>
                                          <p:spTgt spid="29"/>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29"/>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57FBE4D-30D1-B881-F836-7A7297DA4810}"/>
              </a:ext>
            </a:extLst>
          </p:cNvPr>
          <p:cNvSpPr>
            <a:spLocks noGrp="1"/>
          </p:cNvSpPr>
          <p:nvPr>
            <p:ph type="title"/>
          </p:nvPr>
        </p:nvSpPr>
        <p:spPr/>
        <p:txBody>
          <a:bodyPr/>
          <a:lstStyle/>
          <a:p>
            <a:r>
              <a:rPr lang="en-US" altLang="zh-TW" dirty="0">
                <a:hlinkClick r:id="rId2"/>
              </a:rPr>
              <a:t>Taylor &amp; Francis </a:t>
            </a:r>
            <a:r>
              <a:rPr lang="zh-TW" altLang="en-US" dirty="0">
                <a:hlinkClick r:id="rId2"/>
              </a:rPr>
              <a:t>的</a:t>
            </a:r>
            <a:r>
              <a:rPr lang="en-US" altLang="zh-TW" dirty="0">
                <a:hlinkClick r:id="rId2"/>
              </a:rPr>
              <a:t>AI</a:t>
            </a:r>
            <a:r>
              <a:rPr lang="zh-TW" altLang="en-US" dirty="0">
                <a:hlinkClick r:id="rId2"/>
              </a:rPr>
              <a:t>政策</a:t>
            </a:r>
            <a:endParaRPr lang="zh-TW" altLang="en-US" dirty="0"/>
          </a:p>
        </p:txBody>
      </p:sp>
      <p:sp>
        <p:nvSpPr>
          <p:cNvPr id="3" name="投影片編號版面配置區 2">
            <a:extLst>
              <a:ext uri="{FF2B5EF4-FFF2-40B4-BE49-F238E27FC236}">
                <a16:creationId xmlns:a16="http://schemas.microsoft.com/office/drawing/2014/main" id="{0B522D7F-F531-DDD8-192A-D2B734A2863B}"/>
              </a:ext>
            </a:extLst>
          </p:cNvPr>
          <p:cNvSpPr>
            <a:spLocks noGrp="1"/>
          </p:cNvSpPr>
          <p:nvPr>
            <p:ph type="sldNum" sz="quarter" idx="12"/>
          </p:nvPr>
        </p:nvSpPr>
        <p:spPr/>
        <p:txBody>
          <a:bodyPr/>
          <a:lstStyle/>
          <a:p>
            <a:pPr>
              <a:defRPr/>
            </a:pPr>
            <a:fld id="{2D2FBA0E-EDAA-4DAF-A7CC-B5206D2F5D0F}" type="slidenum">
              <a:rPr lang="en-US" altLang="zh-TW" smtClean="0"/>
              <a:pPr>
                <a:defRPr/>
              </a:pPr>
              <a:t>66</a:t>
            </a:fld>
            <a:endParaRPr lang="en-US" altLang="zh-TW"/>
          </a:p>
        </p:txBody>
      </p:sp>
      <p:pic>
        <p:nvPicPr>
          <p:cNvPr id="5" name="圖片 4">
            <a:extLst>
              <a:ext uri="{FF2B5EF4-FFF2-40B4-BE49-F238E27FC236}">
                <a16:creationId xmlns:a16="http://schemas.microsoft.com/office/drawing/2014/main" id="{839B2AFD-1834-6E6C-C080-8BCF819D212A}"/>
              </a:ext>
            </a:extLst>
          </p:cNvPr>
          <p:cNvPicPr>
            <a:picLocks noChangeAspect="1"/>
          </p:cNvPicPr>
          <p:nvPr/>
        </p:nvPicPr>
        <p:blipFill>
          <a:blip r:embed="rId3"/>
          <a:stretch>
            <a:fillRect/>
          </a:stretch>
        </p:blipFill>
        <p:spPr>
          <a:xfrm>
            <a:off x="3041625" y="1628800"/>
            <a:ext cx="6972351" cy="3695727"/>
          </a:xfrm>
          <a:prstGeom prst="rect">
            <a:avLst/>
          </a:prstGeom>
        </p:spPr>
      </p:pic>
      <p:cxnSp>
        <p:nvCxnSpPr>
          <p:cNvPr id="6" name="直線接點 5">
            <a:extLst>
              <a:ext uri="{FF2B5EF4-FFF2-40B4-BE49-F238E27FC236}">
                <a16:creationId xmlns:a16="http://schemas.microsoft.com/office/drawing/2014/main" id="{C1286684-6A1F-116A-13BE-CE6A66406186}"/>
              </a:ext>
            </a:extLst>
          </p:cNvPr>
          <p:cNvCxnSpPr>
            <a:cxnSpLocks/>
          </p:cNvCxnSpPr>
          <p:nvPr/>
        </p:nvCxnSpPr>
        <p:spPr bwMode="auto">
          <a:xfrm>
            <a:off x="7608168" y="4653136"/>
            <a:ext cx="1736626" cy="1"/>
          </a:xfrm>
          <a:prstGeom prst="line">
            <a:avLst/>
          </a:prstGeom>
          <a:ln w="28575"/>
        </p:spPr>
        <p:style>
          <a:lnRef idx="1">
            <a:schemeClr val="accent6"/>
          </a:lnRef>
          <a:fillRef idx="0">
            <a:schemeClr val="accent6"/>
          </a:fillRef>
          <a:effectRef idx="0">
            <a:schemeClr val="accent6"/>
          </a:effectRef>
          <a:fontRef idx="minor">
            <a:schemeClr val="tx1"/>
          </a:fontRef>
        </p:style>
      </p:cxnSp>
      <p:cxnSp>
        <p:nvCxnSpPr>
          <p:cNvPr id="7" name="直線接點 6">
            <a:extLst>
              <a:ext uri="{FF2B5EF4-FFF2-40B4-BE49-F238E27FC236}">
                <a16:creationId xmlns:a16="http://schemas.microsoft.com/office/drawing/2014/main" id="{509947AE-5645-DFD3-C857-797DE140F5AD}"/>
              </a:ext>
            </a:extLst>
          </p:cNvPr>
          <p:cNvCxnSpPr>
            <a:cxnSpLocks/>
          </p:cNvCxnSpPr>
          <p:nvPr/>
        </p:nvCxnSpPr>
        <p:spPr bwMode="auto">
          <a:xfrm>
            <a:off x="3211605" y="4982745"/>
            <a:ext cx="1084195" cy="0"/>
          </a:xfrm>
          <a:prstGeom prst="line">
            <a:avLst/>
          </a:prstGeom>
          <a:ln w="28575"/>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4289643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FBC3732-8DCF-4334-87FF-D98F90D94C35}"/>
              </a:ext>
            </a:extLst>
          </p:cNvPr>
          <p:cNvSpPr>
            <a:spLocks noGrp="1"/>
          </p:cNvSpPr>
          <p:nvPr>
            <p:ph type="title"/>
          </p:nvPr>
        </p:nvSpPr>
        <p:spPr/>
        <p:txBody>
          <a:bodyPr/>
          <a:lstStyle/>
          <a:p>
            <a:r>
              <a:rPr lang="zh-TW" altLang="en-US" dirty="0"/>
              <a:t>宣告文章中如何使用</a:t>
            </a:r>
            <a:r>
              <a:rPr lang="en-US" altLang="zh-TW" dirty="0"/>
              <a:t>GAI</a:t>
            </a:r>
            <a:endParaRPr lang="zh-TW" altLang="en-US" dirty="0"/>
          </a:p>
        </p:txBody>
      </p:sp>
      <p:sp>
        <p:nvSpPr>
          <p:cNvPr id="3" name="投影片編號版面配置區 2">
            <a:extLst>
              <a:ext uri="{FF2B5EF4-FFF2-40B4-BE49-F238E27FC236}">
                <a16:creationId xmlns:a16="http://schemas.microsoft.com/office/drawing/2014/main" id="{ED6E2014-9A6D-4612-A1D9-C75F60AAE621}"/>
              </a:ext>
            </a:extLst>
          </p:cNvPr>
          <p:cNvSpPr>
            <a:spLocks noGrp="1"/>
          </p:cNvSpPr>
          <p:nvPr>
            <p:ph type="sldNum" sz="quarter" idx="12"/>
          </p:nvPr>
        </p:nvSpPr>
        <p:spPr/>
        <p:txBody>
          <a:bodyPr/>
          <a:lstStyle/>
          <a:p>
            <a:pPr>
              <a:defRPr/>
            </a:pPr>
            <a:fld id="{2D2FBA0E-EDAA-4DAF-A7CC-B5206D2F5D0F}" type="slidenum">
              <a:rPr lang="en-US" altLang="zh-TW" smtClean="0"/>
              <a:pPr>
                <a:defRPr/>
              </a:pPr>
              <a:t>67</a:t>
            </a:fld>
            <a:endParaRPr lang="en-US" altLang="zh-TW"/>
          </a:p>
        </p:txBody>
      </p:sp>
      <p:pic>
        <p:nvPicPr>
          <p:cNvPr id="4" name="圖片 3">
            <a:extLst>
              <a:ext uri="{FF2B5EF4-FFF2-40B4-BE49-F238E27FC236}">
                <a16:creationId xmlns:a16="http://schemas.microsoft.com/office/drawing/2014/main" id="{2E0AFA1E-EECD-4AE7-B772-5BA18A51911A}"/>
              </a:ext>
            </a:extLst>
          </p:cNvPr>
          <p:cNvPicPr>
            <a:picLocks noChangeAspect="1"/>
          </p:cNvPicPr>
          <p:nvPr/>
        </p:nvPicPr>
        <p:blipFill>
          <a:blip r:embed="rId2"/>
          <a:stretch>
            <a:fillRect/>
          </a:stretch>
        </p:blipFill>
        <p:spPr>
          <a:xfrm>
            <a:off x="2855640" y="1344887"/>
            <a:ext cx="6877050" cy="581025"/>
          </a:xfrm>
          <a:prstGeom prst="rect">
            <a:avLst/>
          </a:prstGeom>
        </p:spPr>
      </p:pic>
      <p:pic>
        <p:nvPicPr>
          <p:cNvPr id="5" name="圖片 4">
            <a:extLst>
              <a:ext uri="{FF2B5EF4-FFF2-40B4-BE49-F238E27FC236}">
                <a16:creationId xmlns:a16="http://schemas.microsoft.com/office/drawing/2014/main" id="{F6D9D70B-75D3-4294-9A2E-66A801991B4C}"/>
              </a:ext>
            </a:extLst>
          </p:cNvPr>
          <p:cNvPicPr>
            <a:picLocks noChangeAspect="1"/>
          </p:cNvPicPr>
          <p:nvPr/>
        </p:nvPicPr>
        <p:blipFill>
          <a:blip r:embed="rId3"/>
          <a:stretch>
            <a:fillRect/>
          </a:stretch>
        </p:blipFill>
        <p:spPr>
          <a:xfrm>
            <a:off x="2855640" y="2039205"/>
            <a:ext cx="6877050" cy="742950"/>
          </a:xfrm>
          <a:prstGeom prst="rect">
            <a:avLst/>
          </a:prstGeom>
        </p:spPr>
      </p:pic>
      <p:pic>
        <p:nvPicPr>
          <p:cNvPr id="6" name="圖片 5">
            <a:extLst>
              <a:ext uri="{FF2B5EF4-FFF2-40B4-BE49-F238E27FC236}">
                <a16:creationId xmlns:a16="http://schemas.microsoft.com/office/drawing/2014/main" id="{87B2A771-DF04-45F8-BEC5-77BAFDEE21A7}"/>
              </a:ext>
            </a:extLst>
          </p:cNvPr>
          <p:cNvPicPr>
            <a:picLocks noChangeAspect="1"/>
          </p:cNvPicPr>
          <p:nvPr/>
        </p:nvPicPr>
        <p:blipFill>
          <a:blip r:embed="rId4"/>
          <a:stretch>
            <a:fillRect/>
          </a:stretch>
        </p:blipFill>
        <p:spPr>
          <a:xfrm>
            <a:off x="2855640" y="2895448"/>
            <a:ext cx="6877050" cy="762000"/>
          </a:xfrm>
          <a:prstGeom prst="rect">
            <a:avLst/>
          </a:prstGeom>
        </p:spPr>
      </p:pic>
      <p:pic>
        <p:nvPicPr>
          <p:cNvPr id="7" name="圖片 6">
            <a:extLst>
              <a:ext uri="{FF2B5EF4-FFF2-40B4-BE49-F238E27FC236}">
                <a16:creationId xmlns:a16="http://schemas.microsoft.com/office/drawing/2014/main" id="{ED0C7B28-4D27-47F3-8DF2-B03A584E205C}"/>
              </a:ext>
            </a:extLst>
          </p:cNvPr>
          <p:cNvPicPr>
            <a:picLocks noChangeAspect="1"/>
          </p:cNvPicPr>
          <p:nvPr/>
        </p:nvPicPr>
        <p:blipFill>
          <a:blip r:embed="rId5"/>
          <a:stretch>
            <a:fillRect/>
          </a:stretch>
        </p:blipFill>
        <p:spPr>
          <a:xfrm>
            <a:off x="2855640" y="3770741"/>
            <a:ext cx="6877050" cy="723900"/>
          </a:xfrm>
          <a:prstGeom prst="rect">
            <a:avLst/>
          </a:prstGeom>
        </p:spPr>
      </p:pic>
      <p:pic>
        <p:nvPicPr>
          <p:cNvPr id="8" name="圖片 7">
            <a:extLst>
              <a:ext uri="{FF2B5EF4-FFF2-40B4-BE49-F238E27FC236}">
                <a16:creationId xmlns:a16="http://schemas.microsoft.com/office/drawing/2014/main" id="{7286DFD8-8324-47EC-8B2C-69F5C6C8F174}"/>
              </a:ext>
            </a:extLst>
          </p:cNvPr>
          <p:cNvPicPr>
            <a:picLocks noChangeAspect="1"/>
          </p:cNvPicPr>
          <p:nvPr/>
        </p:nvPicPr>
        <p:blipFill>
          <a:blip r:embed="rId6"/>
          <a:stretch>
            <a:fillRect/>
          </a:stretch>
        </p:blipFill>
        <p:spPr>
          <a:xfrm>
            <a:off x="2855640" y="4607934"/>
            <a:ext cx="6877050" cy="990600"/>
          </a:xfrm>
          <a:prstGeom prst="rect">
            <a:avLst/>
          </a:prstGeom>
        </p:spPr>
      </p:pic>
      <p:pic>
        <p:nvPicPr>
          <p:cNvPr id="9" name="圖片 8">
            <a:extLst>
              <a:ext uri="{FF2B5EF4-FFF2-40B4-BE49-F238E27FC236}">
                <a16:creationId xmlns:a16="http://schemas.microsoft.com/office/drawing/2014/main" id="{D61E845D-7456-4ECA-81C7-6980ED03D440}"/>
              </a:ext>
            </a:extLst>
          </p:cNvPr>
          <p:cNvPicPr>
            <a:picLocks noChangeAspect="1"/>
          </p:cNvPicPr>
          <p:nvPr/>
        </p:nvPicPr>
        <p:blipFill>
          <a:blip r:embed="rId7"/>
          <a:stretch>
            <a:fillRect/>
          </a:stretch>
        </p:blipFill>
        <p:spPr>
          <a:xfrm>
            <a:off x="2858141" y="5711825"/>
            <a:ext cx="6915150" cy="771525"/>
          </a:xfrm>
          <a:prstGeom prst="rect">
            <a:avLst/>
          </a:prstGeom>
        </p:spPr>
      </p:pic>
    </p:spTree>
    <p:extLst>
      <p:ext uri="{BB962C8B-B14F-4D97-AF65-F5344CB8AC3E}">
        <p14:creationId xmlns:p14="http://schemas.microsoft.com/office/powerpoint/2010/main" val="191425813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BA38D9D-E9A1-2ECE-7035-F3DD667AD254}"/>
              </a:ext>
            </a:extLst>
          </p:cNvPr>
          <p:cNvSpPr>
            <a:spLocks noGrp="1"/>
          </p:cNvSpPr>
          <p:nvPr>
            <p:ph type="title"/>
          </p:nvPr>
        </p:nvSpPr>
        <p:spPr/>
        <p:txBody>
          <a:bodyPr/>
          <a:lstStyle/>
          <a:p>
            <a:r>
              <a:rPr lang="zh-TW" altLang="en-US" dirty="0"/>
              <a:t>宣告文章中如何使用</a:t>
            </a:r>
            <a:r>
              <a:rPr lang="en-US" altLang="zh-TW" dirty="0"/>
              <a:t>GAI</a:t>
            </a:r>
            <a:r>
              <a:rPr lang="zh-TW" altLang="en-US" dirty="0"/>
              <a:t> </a:t>
            </a:r>
            <a:r>
              <a:rPr lang="en-US" altLang="zh-TW" dirty="0"/>
              <a:t>(</a:t>
            </a:r>
            <a:r>
              <a:rPr lang="zh-TW" altLang="en-US" dirty="0"/>
              <a:t>續</a:t>
            </a:r>
            <a:r>
              <a:rPr lang="en-US" altLang="zh-TW"/>
              <a:t>)</a:t>
            </a:r>
            <a:endParaRPr lang="zh-TW" altLang="en-US"/>
          </a:p>
        </p:txBody>
      </p:sp>
      <p:sp>
        <p:nvSpPr>
          <p:cNvPr id="3" name="投影片編號版面配置區 2">
            <a:extLst>
              <a:ext uri="{FF2B5EF4-FFF2-40B4-BE49-F238E27FC236}">
                <a16:creationId xmlns:a16="http://schemas.microsoft.com/office/drawing/2014/main" id="{6625BE8B-8737-9CD4-35A6-A760B882794B}"/>
              </a:ext>
            </a:extLst>
          </p:cNvPr>
          <p:cNvSpPr>
            <a:spLocks noGrp="1"/>
          </p:cNvSpPr>
          <p:nvPr>
            <p:ph type="sldNum" sz="quarter" idx="12"/>
          </p:nvPr>
        </p:nvSpPr>
        <p:spPr/>
        <p:txBody>
          <a:bodyPr/>
          <a:lstStyle/>
          <a:p>
            <a:pPr>
              <a:defRPr/>
            </a:pPr>
            <a:fld id="{2D2FBA0E-EDAA-4DAF-A7CC-B5206D2F5D0F}" type="slidenum">
              <a:rPr lang="en-US" altLang="zh-TW" smtClean="0"/>
              <a:pPr>
                <a:defRPr/>
              </a:pPr>
              <a:t>68</a:t>
            </a:fld>
            <a:endParaRPr lang="en-US" altLang="zh-TW"/>
          </a:p>
        </p:txBody>
      </p:sp>
      <p:pic>
        <p:nvPicPr>
          <p:cNvPr id="5" name="圖片 4">
            <a:extLst>
              <a:ext uri="{FF2B5EF4-FFF2-40B4-BE49-F238E27FC236}">
                <a16:creationId xmlns:a16="http://schemas.microsoft.com/office/drawing/2014/main" id="{6694911B-9F89-9692-9CFD-3999C0E9AA1A}"/>
              </a:ext>
            </a:extLst>
          </p:cNvPr>
          <p:cNvPicPr>
            <a:picLocks noChangeAspect="1"/>
          </p:cNvPicPr>
          <p:nvPr/>
        </p:nvPicPr>
        <p:blipFill>
          <a:blip r:embed="rId2"/>
          <a:stretch>
            <a:fillRect/>
          </a:stretch>
        </p:blipFill>
        <p:spPr>
          <a:xfrm>
            <a:off x="1847327" y="1576691"/>
            <a:ext cx="9720258" cy="4582164"/>
          </a:xfrm>
          <a:prstGeom prst="rect">
            <a:avLst/>
          </a:prstGeom>
        </p:spPr>
      </p:pic>
    </p:spTree>
    <p:extLst>
      <p:ext uri="{BB962C8B-B14F-4D97-AF65-F5344CB8AC3E}">
        <p14:creationId xmlns:p14="http://schemas.microsoft.com/office/powerpoint/2010/main" val="237399203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C531228-DFB2-440C-AD19-1C1441FDBCEE}"/>
              </a:ext>
            </a:extLst>
          </p:cNvPr>
          <p:cNvSpPr>
            <a:spLocks noGrp="1"/>
          </p:cNvSpPr>
          <p:nvPr>
            <p:ph type="title"/>
          </p:nvPr>
        </p:nvSpPr>
        <p:spPr/>
        <p:txBody>
          <a:bodyPr/>
          <a:lstStyle/>
          <a:p>
            <a:r>
              <a:rPr lang="en-US" altLang="zh-TW" dirty="0">
                <a:hlinkClick r:id="rId2"/>
              </a:rPr>
              <a:t>APA Policy on Citing </a:t>
            </a:r>
            <a:r>
              <a:rPr lang="en-US" altLang="zh-TW" dirty="0" err="1">
                <a:hlinkClick r:id="rId2"/>
              </a:rPr>
              <a:t>ChatGPT</a:t>
            </a:r>
            <a:endParaRPr lang="zh-TW" altLang="en-US" dirty="0"/>
          </a:p>
        </p:txBody>
      </p:sp>
      <p:sp>
        <p:nvSpPr>
          <p:cNvPr id="3" name="投影片編號版面配置區 2">
            <a:extLst>
              <a:ext uri="{FF2B5EF4-FFF2-40B4-BE49-F238E27FC236}">
                <a16:creationId xmlns:a16="http://schemas.microsoft.com/office/drawing/2014/main" id="{EB0696E7-0600-4C66-AA5F-25B4F87A77E1}"/>
              </a:ext>
            </a:extLst>
          </p:cNvPr>
          <p:cNvSpPr>
            <a:spLocks noGrp="1"/>
          </p:cNvSpPr>
          <p:nvPr>
            <p:ph type="sldNum" sz="quarter" idx="12"/>
          </p:nvPr>
        </p:nvSpPr>
        <p:spPr/>
        <p:txBody>
          <a:bodyPr/>
          <a:lstStyle/>
          <a:p>
            <a:pPr>
              <a:defRPr/>
            </a:pPr>
            <a:fld id="{2D2FBA0E-EDAA-4DAF-A7CC-B5206D2F5D0F}" type="slidenum">
              <a:rPr lang="en-US" altLang="zh-TW" smtClean="0"/>
              <a:pPr>
                <a:defRPr/>
              </a:pPr>
              <a:t>69</a:t>
            </a:fld>
            <a:endParaRPr lang="en-US" altLang="zh-TW"/>
          </a:p>
        </p:txBody>
      </p:sp>
      <p:pic>
        <p:nvPicPr>
          <p:cNvPr id="5" name="圖片 4">
            <a:extLst>
              <a:ext uri="{FF2B5EF4-FFF2-40B4-BE49-F238E27FC236}">
                <a16:creationId xmlns:a16="http://schemas.microsoft.com/office/drawing/2014/main" id="{99CF5151-3BED-47BD-BC6B-1C1B66462A0D}"/>
              </a:ext>
            </a:extLst>
          </p:cNvPr>
          <p:cNvPicPr>
            <a:picLocks noChangeAspect="1"/>
          </p:cNvPicPr>
          <p:nvPr/>
        </p:nvPicPr>
        <p:blipFill>
          <a:blip r:embed="rId3"/>
          <a:stretch>
            <a:fillRect/>
          </a:stretch>
        </p:blipFill>
        <p:spPr>
          <a:xfrm>
            <a:off x="2063552" y="1088186"/>
            <a:ext cx="9159845" cy="4933102"/>
          </a:xfrm>
          <a:prstGeom prst="rect">
            <a:avLst/>
          </a:prstGeom>
        </p:spPr>
      </p:pic>
      <p:sp>
        <p:nvSpPr>
          <p:cNvPr id="7" name="文字方塊 6">
            <a:extLst>
              <a:ext uri="{FF2B5EF4-FFF2-40B4-BE49-F238E27FC236}">
                <a16:creationId xmlns:a16="http://schemas.microsoft.com/office/drawing/2014/main" id="{74B09B3A-B22E-43F3-9625-705ADD491CB8}"/>
              </a:ext>
            </a:extLst>
          </p:cNvPr>
          <p:cNvSpPr txBox="1"/>
          <p:nvPr/>
        </p:nvSpPr>
        <p:spPr>
          <a:xfrm>
            <a:off x="2927648" y="6245225"/>
            <a:ext cx="6480720" cy="400110"/>
          </a:xfrm>
          <a:prstGeom prst="rect">
            <a:avLst/>
          </a:prstGeom>
          <a:noFill/>
        </p:spPr>
        <p:txBody>
          <a:bodyPr wrap="square">
            <a:spAutoFit/>
          </a:bodyPr>
          <a:lstStyle/>
          <a:p>
            <a:pPr algn="l" fontAlgn="base"/>
            <a:r>
              <a:rPr lang="en-US" altLang="zh-TW" b="0" i="0" dirty="0">
                <a:solidFill>
                  <a:srgbClr val="000000"/>
                </a:solidFill>
                <a:effectLst/>
                <a:latin typeface="Arial" panose="020B0604020202020204" pitchFamily="34" charset="0"/>
                <a:ea typeface="微軟正黑體" panose="020B0604030504040204" pitchFamily="34" charset="-120"/>
                <a:hlinkClick r:id="rId4"/>
              </a:rPr>
              <a:t>How to cite </a:t>
            </a:r>
            <a:r>
              <a:rPr lang="en-US" altLang="zh-TW" b="0" i="0" dirty="0" err="1">
                <a:solidFill>
                  <a:srgbClr val="000000"/>
                </a:solidFill>
                <a:effectLst/>
                <a:latin typeface="Arial" panose="020B0604020202020204" pitchFamily="34" charset="0"/>
                <a:ea typeface="微軟正黑體" panose="020B0604030504040204" pitchFamily="34" charset="-120"/>
                <a:hlinkClick r:id="rId4"/>
              </a:rPr>
              <a:t>ChatGPT</a:t>
            </a:r>
            <a:r>
              <a:rPr lang="zh-TW" altLang="en-US" b="0" i="0" dirty="0">
                <a:solidFill>
                  <a:srgbClr val="000000"/>
                </a:solidFill>
                <a:effectLst/>
                <a:latin typeface="Arial" panose="020B0604020202020204" pitchFamily="34" charset="0"/>
                <a:ea typeface="微軟正黑體" panose="020B0604030504040204" pitchFamily="34" charset="-120"/>
                <a:hlinkClick r:id="rId4"/>
              </a:rPr>
              <a:t> </a:t>
            </a:r>
            <a:r>
              <a:rPr lang="en-US" altLang="zh-TW" b="0" i="0" dirty="0">
                <a:solidFill>
                  <a:srgbClr val="000000"/>
                </a:solidFill>
                <a:effectLst/>
                <a:latin typeface="Arial" panose="020B0604020202020204" pitchFamily="34" charset="0"/>
                <a:ea typeface="微軟正黑體" panose="020B0604030504040204" pitchFamily="34" charset="-120"/>
                <a:hlinkClick r:id="rId4"/>
              </a:rPr>
              <a:t>– </a:t>
            </a:r>
            <a:r>
              <a:rPr lang="zh-TW" altLang="en-US" b="0" i="0" dirty="0">
                <a:solidFill>
                  <a:srgbClr val="000000"/>
                </a:solidFill>
                <a:effectLst/>
                <a:latin typeface="Arial" panose="020B0604020202020204" pitchFamily="34" charset="0"/>
                <a:ea typeface="微軟正黑體" panose="020B0604030504040204" pitchFamily="34" charset="-120"/>
                <a:hlinkClick r:id="rId4"/>
              </a:rPr>
              <a:t>重點是揭露</a:t>
            </a:r>
            <a:r>
              <a:rPr lang="en-US" altLang="zh-TW" b="0" i="0" dirty="0">
                <a:solidFill>
                  <a:srgbClr val="000000"/>
                </a:solidFill>
                <a:effectLst/>
                <a:latin typeface="Arial" panose="020B0604020202020204" pitchFamily="34" charset="0"/>
                <a:ea typeface="微軟正黑體" panose="020B0604030504040204" pitchFamily="34" charset="-120"/>
                <a:hlinkClick r:id="rId4"/>
              </a:rPr>
              <a:t>Prompt</a:t>
            </a:r>
            <a:r>
              <a:rPr lang="zh-TW" altLang="en-US" b="0" i="0" dirty="0">
                <a:solidFill>
                  <a:srgbClr val="000000"/>
                </a:solidFill>
                <a:effectLst/>
                <a:latin typeface="Arial" panose="020B0604020202020204" pitchFamily="34" charset="0"/>
                <a:ea typeface="微軟正黑體" panose="020B0604030504040204" pitchFamily="34" charset="-120"/>
                <a:hlinkClick r:id="rId4"/>
              </a:rPr>
              <a:t>和對話輸出</a:t>
            </a:r>
            <a:endParaRPr lang="en-US" altLang="zh-TW" b="0" i="0" dirty="0">
              <a:solidFill>
                <a:srgbClr val="000000"/>
              </a:solidFill>
              <a:effectLst/>
              <a:latin typeface="Arial" panose="020B0604020202020204" pitchFamily="34" charset="0"/>
              <a:ea typeface="微軟正黑體" panose="020B0604030504040204" pitchFamily="34" charset="-120"/>
            </a:endParaRPr>
          </a:p>
        </p:txBody>
      </p:sp>
      <p:cxnSp>
        <p:nvCxnSpPr>
          <p:cNvPr id="6" name="直線接點 5">
            <a:extLst>
              <a:ext uri="{FF2B5EF4-FFF2-40B4-BE49-F238E27FC236}">
                <a16:creationId xmlns:a16="http://schemas.microsoft.com/office/drawing/2014/main" id="{04069AA7-05AB-4E33-B4DF-B1124FCB9A2D}"/>
              </a:ext>
            </a:extLst>
          </p:cNvPr>
          <p:cNvCxnSpPr>
            <a:cxnSpLocks/>
          </p:cNvCxnSpPr>
          <p:nvPr/>
        </p:nvCxnSpPr>
        <p:spPr bwMode="auto">
          <a:xfrm>
            <a:off x="9236174" y="3857625"/>
            <a:ext cx="1736626" cy="1"/>
          </a:xfrm>
          <a:prstGeom prst="line">
            <a:avLst/>
          </a:prstGeom>
          <a:ln w="28575"/>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989641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EAC8FC9-B311-43EA-983C-A626E842FB41}"/>
              </a:ext>
            </a:extLst>
          </p:cNvPr>
          <p:cNvSpPr>
            <a:spLocks noGrp="1"/>
          </p:cNvSpPr>
          <p:nvPr>
            <p:ph type="title"/>
          </p:nvPr>
        </p:nvSpPr>
        <p:spPr/>
        <p:txBody>
          <a:bodyPr/>
          <a:lstStyle/>
          <a:p>
            <a:r>
              <a:rPr lang="en-US" altLang="zh-TW" dirty="0"/>
              <a:t>AI</a:t>
            </a:r>
            <a:r>
              <a:rPr lang="zh-TW" altLang="en-US" dirty="0"/>
              <a:t>素養量表</a:t>
            </a:r>
            <a:r>
              <a:rPr lang="en-US" altLang="zh-TW" dirty="0"/>
              <a:t>—</a:t>
            </a:r>
            <a:r>
              <a:rPr lang="zh-TW" altLang="en-US" dirty="0"/>
              <a:t>批判性評價</a:t>
            </a:r>
          </a:p>
        </p:txBody>
      </p:sp>
      <p:graphicFrame>
        <p:nvGraphicFramePr>
          <p:cNvPr id="5" name="內容版面配置區 4">
            <a:extLst>
              <a:ext uri="{FF2B5EF4-FFF2-40B4-BE49-F238E27FC236}">
                <a16:creationId xmlns:a16="http://schemas.microsoft.com/office/drawing/2014/main" id="{5907C0E5-2471-4568-9786-4B5B339E3504}"/>
              </a:ext>
            </a:extLst>
          </p:cNvPr>
          <p:cNvGraphicFramePr>
            <a:graphicFrameLocks noGrp="1"/>
          </p:cNvGraphicFramePr>
          <p:nvPr>
            <p:ph idx="1"/>
          </p:nvPr>
        </p:nvGraphicFramePr>
        <p:xfrm>
          <a:off x="3233342" y="1806652"/>
          <a:ext cx="6588918" cy="2682240"/>
        </p:xfrm>
        <a:graphic>
          <a:graphicData uri="http://schemas.openxmlformats.org/drawingml/2006/table">
            <a:tbl>
              <a:tblPr firstRow="1" firstCol="1" bandRow="1">
                <a:tableStyleId>{68D230F3-CF80-4859-8CE7-A43EE81993B5}</a:tableStyleId>
              </a:tblPr>
              <a:tblGrid>
                <a:gridCol w="6588918">
                  <a:extLst>
                    <a:ext uri="{9D8B030D-6E8A-4147-A177-3AD203B41FA5}">
                      <a16:colId xmlns:a16="http://schemas.microsoft.com/office/drawing/2014/main" val="4060596817"/>
                    </a:ext>
                  </a:extLst>
                </a:gridCol>
              </a:tblGrid>
              <a:tr h="0">
                <a:tc>
                  <a:txBody>
                    <a:bodyPr/>
                    <a:lstStyle/>
                    <a:p>
                      <a:pPr algn="ctr"/>
                      <a:r>
                        <a:rPr lang="zh-TW" sz="1600">
                          <a:effectLst/>
                        </a:rPr>
                        <a:t>批判性評價</a:t>
                      </a:r>
                      <a:endParaRPr lang="zh-TW" sz="1600">
                        <a:effectLst/>
                        <a:latin typeface="Times New Roman" panose="02020603050405020304" pitchFamily="18" charset="0"/>
                        <a:ea typeface="微軟正黑體" panose="020B0604030504040204" pitchFamily="34" charset="-120"/>
                      </a:endParaRPr>
                    </a:p>
                  </a:txBody>
                  <a:tcPr marL="68580" marR="68580" marT="0" marB="0"/>
                </a:tc>
                <a:extLst>
                  <a:ext uri="{0D108BD9-81ED-4DB2-BD59-A6C34878D82A}">
                    <a16:rowId xmlns:a16="http://schemas.microsoft.com/office/drawing/2014/main" val="2378653758"/>
                  </a:ext>
                </a:extLst>
              </a:tr>
              <a:tr h="0">
                <a:tc>
                  <a:txBody>
                    <a:bodyPr/>
                    <a:lstStyle/>
                    <a:p>
                      <a:r>
                        <a:rPr lang="zh-TW" sz="1600">
                          <a:effectLst/>
                        </a:rPr>
                        <a:t>我能解釋開發和使用人工智慧應用時為何必須考慮資料隱私</a:t>
                      </a:r>
                      <a:endParaRPr lang="zh-TW" sz="1600">
                        <a:effectLst/>
                        <a:latin typeface="Times New Roman" panose="02020603050405020304" pitchFamily="18" charset="0"/>
                        <a:ea typeface="微軟正黑體" panose="020B0604030504040204" pitchFamily="34" charset="-120"/>
                      </a:endParaRPr>
                    </a:p>
                  </a:txBody>
                  <a:tcPr marL="68580" marR="68580" marT="0" marB="0"/>
                </a:tc>
                <a:extLst>
                  <a:ext uri="{0D108BD9-81ED-4DB2-BD59-A6C34878D82A}">
                    <a16:rowId xmlns:a16="http://schemas.microsoft.com/office/drawing/2014/main" val="1840342788"/>
                  </a:ext>
                </a:extLst>
              </a:tr>
              <a:tr h="0">
                <a:tc>
                  <a:txBody>
                    <a:bodyPr/>
                    <a:lstStyle/>
                    <a:p>
                      <a:r>
                        <a:rPr lang="zh-TW" sz="1600">
                          <a:effectLst/>
                        </a:rPr>
                        <a:t>我能解釋開發和使用人工智慧應用時為何必須考慮資料安全性</a:t>
                      </a:r>
                      <a:endParaRPr lang="zh-TW" sz="1600">
                        <a:effectLst/>
                        <a:latin typeface="Times New Roman" panose="02020603050405020304" pitchFamily="18" charset="0"/>
                        <a:ea typeface="微軟正黑體" panose="020B0604030504040204" pitchFamily="34" charset="-120"/>
                      </a:endParaRPr>
                    </a:p>
                  </a:txBody>
                  <a:tcPr marL="68580" marR="68580" marT="0" marB="0"/>
                </a:tc>
                <a:extLst>
                  <a:ext uri="{0D108BD9-81ED-4DB2-BD59-A6C34878D82A}">
                    <a16:rowId xmlns:a16="http://schemas.microsoft.com/office/drawing/2014/main" val="3571645825"/>
                  </a:ext>
                </a:extLst>
              </a:tr>
              <a:tr h="0">
                <a:tc>
                  <a:txBody>
                    <a:bodyPr/>
                    <a:lstStyle/>
                    <a:p>
                      <a:r>
                        <a:rPr lang="zh-TW" sz="1600">
                          <a:effectLst/>
                        </a:rPr>
                        <a:t>我能識別圍繞人工智慧的倫理問題</a:t>
                      </a:r>
                      <a:endParaRPr lang="zh-TW" sz="1600">
                        <a:effectLst/>
                        <a:latin typeface="Times New Roman" panose="02020603050405020304" pitchFamily="18" charset="0"/>
                        <a:ea typeface="微軟正黑體" panose="020B0604030504040204" pitchFamily="34" charset="-120"/>
                      </a:endParaRPr>
                    </a:p>
                  </a:txBody>
                  <a:tcPr marL="68580" marR="68580" marT="0" marB="0"/>
                </a:tc>
                <a:extLst>
                  <a:ext uri="{0D108BD9-81ED-4DB2-BD59-A6C34878D82A}">
                    <a16:rowId xmlns:a16="http://schemas.microsoft.com/office/drawing/2014/main" val="3342020646"/>
                  </a:ext>
                </a:extLst>
              </a:tr>
              <a:tr h="0">
                <a:tc>
                  <a:txBody>
                    <a:bodyPr/>
                    <a:lstStyle/>
                    <a:p>
                      <a:r>
                        <a:rPr lang="zh-TW" sz="1600">
                          <a:effectLst/>
                        </a:rPr>
                        <a:t>我能描述使用人工智慧系統可能出現的風險</a:t>
                      </a:r>
                      <a:endParaRPr lang="zh-TW" sz="1600">
                        <a:effectLst/>
                        <a:latin typeface="Times New Roman" panose="02020603050405020304" pitchFamily="18" charset="0"/>
                        <a:ea typeface="微軟正黑體" panose="020B0604030504040204" pitchFamily="34" charset="-120"/>
                      </a:endParaRPr>
                    </a:p>
                  </a:txBody>
                  <a:tcPr marL="68580" marR="68580" marT="0" marB="0"/>
                </a:tc>
                <a:extLst>
                  <a:ext uri="{0D108BD9-81ED-4DB2-BD59-A6C34878D82A}">
                    <a16:rowId xmlns:a16="http://schemas.microsoft.com/office/drawing/2014/main" val="2306870811"/>
                  </a:ext>
                </a:extLst>
              </a:tr>
              <a:tr h="0">
                <a:tc>
                  <a:txBody>
                    <a:bodyPr/>
                    <a:lstStyle/>
                    <a:p>
                      <a:r>
                        <a:rPr lang="zh-TW" sz="1600">
                          <a:effectLst/>
                        </a:rPr>
                        <a:t>我能對人工智慧對個人和社會的潛在影響進行批判性反思</a:t>
                      </a:r>
                      <a:endParaRPr lang="zh-TW" sz="1600">
                        <a:effectLst/>
                        <a:latin typeface="Times New Roman" panose="02020603050405020304" pitchFamily="18" charset="0"/>
                        <a:ea typeface="微軟正黑體" panose="020B0604030504040204" pitchFamily="34" charset="-120"/>
                      </a:endParaRPr>
                    </a:p>
                  </a:txBody>
                  <a:tcPr marL="68580" marR="68580" marT="0" marB="0"/>
                </a:tc>
                <a:extLst>
                  <a:ext uri="{0D108BD9-81ED-4DB2-BD59-A6C34878D82A}">
                    <a16:rowId xmlns:a16="http://schemas.microsoft.com/office/drawing/2014/main" val="1733723810"/>
                  </a:ext>
                </a:extLst>
              </a:tr>
              <a:tr h="0">
                <a:tc>
                  <a:txBody>
                    <a:bodyPr/>
                    <a:lstStyle/>
                    <a:p>
                      <a:r>
                        <a:rPr lang="zh-TW" sz="1600">
                          <a:effectLst/>
                        </a:rPr>
                        <a:t>我能描述人類在人工智慧系統開發中扮演重要角色的原因</a:t>
                      </a:r>
                      <a:endParaRPr lang="zh-TW" sz="1600">
                        <a:effectLst/>
                        <a:latin typeface="Times New Roman" panose="02020603050405020304" pitchFamily="18" charset="0"/>
                        <a:ea typeface="微軟正黑體" panose="020B0604030504040204" pitchFamily="34" charset="-120"/>
                      </a:endParaRPr>
                    </a:p>
                  </a:txBody>
                  <a:tcPr marL="68580" marR="68580" marT="0" marB="0"/>
                </a:tc>
                <a:extLst>
                  <a:ext uri="{0D108BD9-81ED-4DB2-BD59-A6C34878D82A}">
                    <a16:rowId xmlns:a16="http://schemas.microsoft.com/office/drawing/2014/main" val="844490390"/>
                  </a:ext>
                </a:extLst>
              </a:tr>
              <a:tr h="0">
                <a:tc>
                  <a:txBody>
                    <a:bodyPr/>
                    <a:lstStyle/>
                    <a:p>
                      <a:r>
                        <a:rPr lang="zh-TW" sz="1600">
                          <a:effectLst/>
                        </a:rPr>
                        <a:t>我能解釋為何資料在人工智慧的開發和應用中扮演重要角色</a:t>
                      </a:r>
                      <a:endParaRPr lang="zh-TW" sz="1600">
                        <a:effectLst/>
                        <a:latin typeface="Times New Roman" panose="02020603050405020304" pitchFamily="18" charset="0"/>
                        <a:ea typeface="微軟正黑體" panose="020B0604030504040204" pitchFamily="34" charset="-120"/>
                      </a:endParaRPr>
                    </a:p>
                  </a:txBody>
                  <a:tcPr marL="68580" marR="68580" marT="0" marB="0"/>
                </a:tc>
                <a:extLst>
                  <a:ext uri="{0D108BD9-81ED-4DB2-BD59-A6C34878D82A}">
                    <a16:rowId xmlns:a16="http://schemas.microsoft.com/office/drawing/2014/main" val="2376545370"/>
                  </a:ext>
                </a:extLst>
              </a:tr>
              <a:tr h="0">
                <a:tc>
                  <a:txBody>
                    <a:bodyPr/>
                    <a:lstStyle/>
                    <a:p>
                      <a:r>
                        <a:rPr lang="zh-TW" sz="1600">
                          <a:effectLst/>
                        </a:rPr>
                        <a:t>我能解釋人工智慧和人類智慧之間的差異</a:t>
                      </a:r>
                      <a:endParaRPr lang="zh-TW" sz="1600">
                        <a:effectLst/>
                        <a:latin typeface="Times New Roman" panose="02020603050405020304" pitchFamily="18" charset="0"/>
                        <a:ea typeface="微軟正黑體" panose="020B0604030504040204" pitchFamily="34" charset="-120"/>
                      </a:endParaRPr>
                    </a:p>
                  </a:txBody>
                  <a:tcPr marL="68580" marR="68580" marT="0" marB="0"/>
                </a:tc>
                <a:extLst>
                  <a:ext uri="{0D108BD9-81ED-4DB2-BD59-A6C34878D82A}">
                    <a16:rowId xmlns:a16="http://schemas.microsoft.com/office/drawing/2014/main" val="335048545"/>
                  </a:ext>
                </a:extLst>
              </a:tr>
              <a:tr h="0">
                <a:tc>
                  <a:txBody>
                    <a:bodyPr/>
                    <a:lstStyle/>
                    <a:p>
                      <a:r>
                        <a:rPr lang="zh-TW" sz="1600">
                          <a:effectLst/>
                        </a:rPr>
                        <a:t>我能描述使用人工智慧系統可能帶來的好處</a:t>
                      </a:r>
                      <a:endParaRPr lang="zh-TW" sz="1600">
                        <a:effectLst/>
                        <a:latin typeface="Times New Roman" panose="02020603050405020304" pitchFamily="18" charset="0"/>
                        <a:ea typeface="微軟正黑體" panose="020B0604030504040204" pitchFamily="34" charset="-120"/>
                      </a:endParaRPr>
                    </a:p>
                  </a:txBody>
                  <a:tcPr marL="68580" marR="68580" marT="0" marB="0"/>
                </a:tc>
                <a:extLst>
                  <a:ext uri="{0D108BD9-81ED-4DB2-BD59-A6C34878D82A}">
                    <a16:rowId xmlns:a16="http://schemas.microsoft.com/office/drawing/2014/main" val="168282911"/>
                  </a:ext>
                </a:extLst>
              </a:tr>
              <a:tr h="0">
                <a:tc>
                  <a:txBody>
                    <a:bodyPr/>
                    <a:lstStyle/>
                    <a:p>
                      <a:r>
                        <a:rPr lang="zh-TW" sz="1600" dirty="0">
                          <a:effectLst/>
                        </a:rPr>
                        <a:t>我能描述什麼是人工智慧</a:t>
                      </a:r>
                      <a:endParaRPr lang="zh-TW" sz="1600" dirty="0">
                        <a:effectLst/>
                        <a:latin typeface="Times New Roman" panose="02020603050405020304" pitchFamily="18" charset="0"/>
                        <a:ea typeface="微軟正黑體" panose="020B0604030504040204" pitchFamily="34" charset="-120"/>
                      </a:endParaRPr>
                    </a:p>
                  </a:txBody>
                  <a:tcPr marL="68580" marR="68580" marT="0" marB="0"/>
                </a:tc>
                <a:extLst>
                  <a:ext uri="{0D108BD9-81ED-4DB2-BD59-A6C34878D82A}">
                    <a16:rowId xmlns:a16="http://schemas.microsoft.com/office/drawing/2014/main" val="3519449756"/>
                  </a:ext>
                </a:extLst>
              </a:tr>
            </a:tbl>
          </a:graphicData>
        </a:graphic>
      </p:graphicFrame>
      <p:sp>
        <p:nvSpPr>
          <p:cNvPr id="4" name="投影片編號版面配置區 3">
            <a:extLst>
              <a:ext uri="{FF2B5EF4-FFF2-40B4-BE49-F238E27FC236}">
                <a16:creationId xmlns:a16="http://schemas.microsoft.com/office/drawing/2014/main" id="{F3E67DD8-D1F0-4929-8E6B-F6CA6860CC98}"/>
              </a:ext>
            </a:extLst>
          </p:cNvPr>
          <p:cNvSpPr>
            <a:spLocks noGrp="1"/>
          </p:cNvSpPr>
          <p:nvPr>
            <p:ph type="sldNum" sz="quarter" idx="12"/>
          </p:nvPr>
        </p:nvSpPr>
        <p:spPr/>
        <p:txBody>
          <a:bodyPr/>
          <a:lstStyle/>
          <a:p>
            <a:pPr>
              <a:defRPr/>
            </a:pPr>
            <a:fld id="{A5700B3C-C64C-4571-A859-10CF07BFE63A}" type="slidenum">
              <a:rPr lang="en-US" altLang="zh-TW" smtClean="0"/>
              <a:pPr>
                <a:defRPr/>
              </a:pPr>
              <a:t>7</a:t>
            </a:fld>
            <a:endParaRPr lang="en-US" altLang="zh-TW" dirty="0"/>
          </a:p>
        </p:txBody>
      </p:sp>
      <p:sp>
        <p:nvSpPr>
          <p:cNvPr id="6" name="文字方塊 5">
            <a:extLst>
              <a:ext uri="{FF2B5EF4-FFF2-40B4-BE49-F238E27FC236}">
                <a16:creationId xmlns:a16="http://schemas.microsoft.com/office/drawing/2014/main" id="{6D24E5E4-A076-4201-90F2-0060D86FC13C}"/>
              </a:ext>
            </a:extLst>
          </p:cNvPr>
          <p:cNvSpPr txBox="1"/>
          <p:nvPr/>
        </p:nvSpPr>
        <p:spPr>
          <a:xfrm>
            <a:off x="3647728" y="4997727"/>
            <a:ext cx="5140443" cy="246221"/>
          </a:xfrm>
          <a:prstGeom prst="rect">
            <a:avLst/>
          </a:prstGeom>
          <a:solidFill>
            <a:schemeClr val="accent1">
              <a:lumMod val="20000"/>
              <a:lumOff val="80000"/>
            </a:schemeClr>
          </a:solidFill>
        </p:spPr>
        <p:txBody>
          <a:bodyPr wrap="square">
            <a:spAutoFit/>
          </a:bodyPr>
          <a:lstStyle>
            <a:defPPr>
              <a:defRPr lang="zh-TW"/>
            </a:defPPr>
            <a:lvl1pPr algn="just">
              <a:defRPr sz="1000"/>
            </a:lvl1pPr>
          </a:lstStyle>
          <a:p>
            <a:r>
              <a:rPr lang="en-US" altLang="zh-TW"/>
              <a:t>(Laupichler</a:t>
            </a:r>
            <a:r>
              <a:rPr lang="en-US" altLang="zh-TW" dirty="0"/>
              <a:t>, Aster</a:t>
            </a:r>
            <a:r>
              <a:rPr lang="en-US" altLang="zh-TW"/>
              <a:t>, Haverkamp</a:t>
            </a:r>
            <a:r>
              <a:rPr lang="en-US" altLang="zh-TW" dirty="0"/>
              <a:t>, </a:t>
            </a:r>
            <a:r>
              <a:rPr lang="en-US" altLang="zh-TW"/>
              <a:t>&amp; Raupach</a:t>
            </a:r>
            <a:r>
              <a:rPr lang="en-US" altLang="zh-TW" dirty="0"/>
              <a:t>, 2023</a:t>
            </a:r>
            <a:r>
              <a:rPr lang="en-US" altLang="zh-TW"/>
              <a:t>; Laupichler</a:t>
            </a:r>
            <a:r>
              <a:rPr lang="en-US" altLang="zh-TW" dirty="0"/>
              <a:t>, Aster, </a:t>
            </a:r>
            <a:r>
              <a:rPr lang="en-US" altLang="zh-TW"/>
              <a:t>&amp; Raupach</a:t>
            </a:r>
            <a:r>
              <a:rPr lang="en-US" altLang="zh-TW" dirty="0"/>
              <a:t>, 2023)</a:t>
            </a:r>
            <a:endParaRPr lang="zh-TW" altLang="en-US" dirty="0"/>
          </a:p>
        </p:txBody>
      </p:sp>
    </p:spTree>
    <p:extLst>
      <p:ext uri="{BB962C8B-B14F-4D97-AF65-F5344CB8AC3E}">
        <p14:creationId xmlns:p14="http://schemas.microsoft.com/office/powerpoint/2010/main" val="81667077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D922189-80C3-4449-8EB7-4C7BC11E7211}"/>
              </a:ext>
            </a:extLst>
          </p:cNvPr>
          <p:cNvSpPr>
            <a:spLocks noGrp="1"/>
          </p:cNvSpPr>
          <p:nvPr>
            <p:ph type="title"/>
          </p:nvPr>
        </p:nvSpPr>
        <p:spPr>
          <a:xfrm>
            <a:off x="1488018" y="119064"/>
            <a:ext cx="10079567" cy="1222375"/>
          </a:xfrm>
        </p:spPr>
        <p:txBody>
          <a:bodyPr/>
          <a:lstStyle/>
          <a:p>
            <a:r>
              <a:rPr lang="zh-TW" altLang="en-US" dirty="0">
                <a:hlinkClick r:id="rId2"/>
              </a:rPr>
              <a:t>學術論文中</a:t>
            </a:r>
            <a:r>
              <a:rPr lang="en-US" altLang="zh-TW" dirty="0" err="1">
                <a:hlinkClick r:id="rId2"/>
              </a:rPr>
              <a:t>ChatGPT</a:t>
            </a:r>
            <a:r>
              <a:rPr lang="zh-TW" altLang="en-US" dirty="0">
                <a:hlinkClick r:id="rId2"/>
              </a:rPr>
              <a:t>的</a:t>
            </a:r>
            <a:r>
              <a:rPr lang="en-US" altLang="zh-TW" dirty="0">
                <a:hlinkClick r:id="rId2"/>
              </a:rPr>
              <a:t>APA</a:t>
            </a:r>
            <a:r>
              <a:rPr lang="zh-TW" altLang="en-US" dirty="0">
                <a:hlinkClick r:id="rId2"/>
              </a:rPr>
              <a:t>格式引用指南</a:t>
            </a:r>
            <a:endParaRPr lang="zh-TW" altLang="en-US" dirty="0"/>
          </a:p>
        </p:txBody>
      </p:sp>
      <p:sp>
        <p:nvSpPr>
          <p:cNvPr id="3" name="投影片編號版面配置區 2">
            <a:extLst>
              <a:ext uri="{FF2B5EF4-FFF2-40B4-BE49-F238E27FC236}">
                <a16:creationId xmlns:a16="http://schemas.microsoft.com/office/drawing/2014/main" id="{13A9D234-1461-4C69-8F64-C353C28F54C8}"/>
              </a:ext>
            </a:extLst>
          </p:cNvPr>
          <p:cNvSpPr>
            <a:spLocks noGrp="1"/>
          </p:cNvSpPr>
          <p:nvPr>
            <p:ph type="sldNum" sz="quarter" idx="12"/>
          </p:nvPr>
        </p:nvSpPr>
        <p:spPr>
          <a:xfrm>
            <a:off x="9203267" y="6245225"/>
            <a:ext cx="2844800" cy="476250"/>
          </a:xfrm>
        </p:spPr>
        <p:txBody>
          <a:bodyPr/>
          <a:lstStyle/>
          <a:p>
            <a:fld id="{2D2FBA0E-EDAA-4DAF-A7CC-B5206D2F5D0F}" type="slidenum">
              <a:rPr lang="en-US" altLang="zh-TW" smtClean="0"/>
              <a:pPr/>
              <a:t>70</a:t>
            </a:fld>
            <a:endParaRPr lang="en-US" altLang="zh-TW"/>
          </a:p>
        </p:txBody>
      </p:sp>
      <p:pic>
        <p:nvPicPr>
          <p:cNvPr id="7" name="圖片 6">
            <a:extLst>
              <a:ext uri="{FF2B5EF4-FFF2-40B4-BE49-F238E27FC236}">
                <a16:creationId xmlns:a16="http://schemas.microsoft.com/office/drawing/2014/main" id="{6BF8A918-4BB5-4C66-9F29-992304E19737}"/>
              </a:ext>
            </a:extLst>
          </p:cNvPr>
          <p:cNvPicPr>
            <a:picLocks noChangeAspect="1"/>
          </p:cNvPicPr>
          <p:nvPr/>
        </p:nvPicPr>
        <p:blipFill>
          <a:blip r:embed="rId3"/>
          <a:stretch>
            <a:fillRect/>
          </a:stretch>
        </p:blipFill>
        <p:spPr>
          <a:xfrm>
            <a:off x="2207569" y="1124744"/>
            <a:ext cx="8640462" cy="5567652"/>
          </a:xfrm>
          <a:prstGeom prst="rect">
            <a:avLst/>
          </a:prstGeom>
        </p:spPr>
      </p:pic>
    </p:spTree>
    <p:extLst>
      <p:ext uri="{BB962C8B-B14F-4D97-AF65-F5344CB8AC3E}">
        <p14:creationId xmlns:p14="http://schemas.microsoft.com/office/powerpoint/2010/main" val="319686467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790C841-CC28-EF44-7909-1752B160DE07}"/>
              </a:ext>
            </a:extLst>
          </p:cNvPr>
          <p:cNvSpPr>
            <a:spLocks noGrp="1"/>
          </p:cNvSpPr>
          <p:nvPr>
            <p:ph type="title"/>
          </p:nvPr>
        </p:nvSpPr>
        <p:spPr/>
        <p:txBody>
          <a:bodyPr/>
          <a:lstStyle/>
          <a:p>
            <a:r>
              <a:rPr lang="en-US" altLang="zh-TW" dirty="0">
                <a:hlinkClick r:id="rId2"/>
              </a:rPr>
              <a:t>APA Guidelines on AI References</a:t>
            </a:r>
            <a:endParaRPr lang="zh-TW" altLang="en-US" dirty="0"/>
          </a:p>
        </p:txBody>
      </p:sp>
      <p:sp>
        <p:nvSpPr>
          <p:cNvPr id="3" name="投影片編號版面配置區 2">
            <a:extLst>
              <a:ext uri="{FF2B5EF4-FFF2-40B4-BE49-F238E27FC236}">
                <a16:creationId xmlns:a16="http://schemas.microsoft.com/office/drawing/2014/main" id="{5787323C-2AB2-406B-294E-52AA567D05C6}"/>
              </a:ext>
            </a:extLst>
          </p:cNvPr>
          <p:cNvSpPr>
            <a:spLocks noGrp="1"/>
          </p:cNvSpPr>
          <p:nvPr>
            <p:ph type="sldNum" sz="quarter" idx="12"/>
          </p:nvPr>
        </p:nvSpPr>
        <p:spPr/>
        <p:txBody>
          <a:bodyPr/>
          <a:lstStyle/>
          <a:p>
            <a:pPr>
              <a:defRPr/>
            </a:pPr>
            <a:fld id="{2D2FBA0E-EDAA-4DAF-A7CC-B5206D2F5D0F}" type="slidenum">
              <a:rPr lang="en-US" altLang="zh-TW" smtClean="0"/>
              <a:pPr>
                <a:defRPr/>
              </a:pPr>
              <a:t>71</a:t>
            </a:fld>
            <a:endParaRPr lang="en-US" altLang="zh-TW"/>
          </a:p>
        </p:txBody>
      </p:sp>
      <p:pic>
        <p:nvPicPr>
          <p:cNvPr id="5" name="圖片 4">
            <a:extLst>
              <a:ext uri="{FF2B5EF4-FFF2-40B4-BE49-F238E27FC236}">
                <a16:creationId xmlns:a16="http://schemas.microsoft.com/office/drawing/2014/main" id="{6996E019-AB5D-72BA-804A-B9B8E6A2A2D9}"/>
              </a:ext>
            </a:extLst>
          </p:cNvPr>
          <p:cNvPicPr>
            <a:picLocks noChangeAspect="1"/>
          </p:cNvPicPr>
          <p:nvPr/>
        </p:nvPicPr>
        <p:blipFill>
          <a:blip r:embed="rId3"/>
          <a:stretch>
            <a:fillRect/>
          </a:stretch>
        </p:blipFill>
        <p:spPr>
          <a:xfrm>
            <a:off x="2063552" y="1268760"/>
            <a:ext cx="9258368" cy="4958898"/>
          </a:xfrm>
          <a:prstGeom prst="rect">
            <a:avLst/>
          </a:prstGeom>
        </p:spPr>
      </p:pic>
      <p:sp>
        <p:nvSpPr>
          <p:cNvPr id="7" name="文字方塊 6">
            <a:extLst>
              <a:ext uri="{FF2B5EF4-FFF2-40B4-BE49-F238E27FC236}">
                <a16:creationId xmlns:a16="http://schemas.microsoft.com/office/drawing/2014/main" id="{BDFD7F11-8DB1-CEE9-F6F4-C217FA79E9BE}"/>
              </a:ext>
            </a:extLst>
          </p:cNvPr>
          <p:cNvSpPr txBox="1"/>
          <p:nvPr/>
        </p:nvSpPr>
        <p:spPr>
          <a:xfrm>
            <a:off x="3004383" y="6338826"/>
            <a:ext cx="7376706" cy="400110"/>
          </a:xfrm>
          <a:prstGeom prst="rect">
            <a:avLst/>
          </a:prstGeom>
          <a:noFill/>
        </p:spPr>
        <p:txBody>
          <a:bodyPr wrap="square">
            <a:spAutoFit/>
          </a:bodyPr>
          <a:lstStyle/>
          <a:p>
            <a:pPr algn="l" fontAlgn="base"/>
            <a:r>
              <a:rPr lang="en-US" altLang="zh-TW" b="0" i="0" dirty="0">
                <a:solidFill>
                  <a:srgbClr val="000000"/>
                </a:solidFill>
                <a:effectLst/>
                <a:latin typeface="Arial" panose="020B0604020202020204" pitchFamily="34" charset="0"/>
                <a:hlinkClick r:id="rId4"/>
              </a:rPr>
              <a:t>Citing generative AI in APA Style: Part 1—Reference formats</a:t>
            </a:r>
            <a:endParaRPr lang="en-US" altLang="zh-TW"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311934458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5700C0B-2F90-4C22-9118-5052229BACC2}"/>
              </a:ext>
            </a:extLst>
          </p:cNvPr>
          <p:cNvSpPr>
            <a:spLocks noGrp="1"/>
          </p:cNvSpPr>
          <p:nvPr>
            <p:ph type="title"/>
          </p:nvPr>
        </p:nvSpPr>
        <p:spPr/>
        <p:txBody>
          <a:bodyPr/>
          <a:lstStyle/>
          <a:p>
            <a:r>
              <a:rPr lang="zh-TW" altLang="en-US" dirty="0">
                <a:hlinkClick r:id="rId2"/>
              </a:rPr>
              <a:t>誠實揭露為上策</a:t>
            </a:r>
            <a:endParaRPr lang="zh-TW" altLang="en-US" dirty="0"/>
          </a:p>
        </p:txBody>
      </p:sp>
      <p:sp>
        <p:nvSpPr>
          <p:cNvPr id="4" name="投影片編號版面配置區 3">
            <a:extLst>
              <a:ext uri="{FF2B5EF4-FFF2-40B4-BE49-F238E27FC236}">
                <a16:creationId xmlns:a16="http://schemas.microsoft.com/office/drawing/2014/main" id="{8DC55385-5C46-4529-B6AC-3B4C5E3FE972}"/>
              </a:ext>
            </a:extLst>
          </p:cNvPr>
          <p:cNvSpPr>
            <a:spLocks noGrp="1"/>
          </p:cNvSpPr>
          <p:nvPr>
            <p:ph type="sldNum" sz="quarter" idx="12"/>
          </p:nvPr>
        </p:nvSpPr>
        <p:spPr/>
        <p:txBody>
          <a:bodyPr/>
          <a:lstStyle/>
          <a:p>
            <a:pPr>
              <a:defRPr/>
            </a:pPr>
            <a:fld id="{A5700B3C-C64C-4571-A859-10CF07BFE63A}" type="slidenum">
              <a:rPr lang="en-US" altLang="zh-TW" smtClean="0"/>
              <a:pPr>
                <a:defRPr/>
              </a:pPr>
              <a:t>72</a:t>
            </a:fld>
            <a:endParaRPr lang="en-US" altLang="zh-TW" dirty="0"/>
          </a:p>
        </p:txBody>
      </p:sp>
      <p:pic>
        <p:nvPicPr>
          <p:cNvPr id="6" name="圖片 5">
            <a:extLst>
              <a:ext uri="{FF2B5EF4-FFF2-40B4-BE49-F238E27FC236}">
                <a16:creationId xmlns:a16="http://schemas.microsoft.com/office/drawing/2014/main" id="{B7C3429F-202E-45DA-8AE5-9F5E6D459317}"/>
              </a:ext>
            </a:extLst>
          </p:cNvPr>
          <p:cNvPicPr>
            <a:picLocks noChangeAspect="1"/>
          </p:cNvPicPr>
          <p:nvPr/>
        </p:nvPicPr>
        <p:blipFill>
          <a:blip r:embed="rId3"/>
          <a:stretch>
            <a:fillRect/>
          </a:stretch>
        </p:blipFill>
        <p:spPr>
          <a:xfrm>
            <a:off x="1774162" y="1280857"/>
            <a:ext cx="9507277" cy="5096586"/>
          </a:xfrm>
          <a:prstGeom prst="rect">
            <a:avLst/>
          </a:prstGeom>
        </p:spPr>
      </p:pic>
      <p:pic>
        <p:nvPicPr>
          <p:cNvPr id="8" name="圖片 7">
            <a:extLst>
              <a:ext uri="{FF2B5EF4-FFF2-40B4-BE49-F238E27FC236}">
                <a16:creationId xmlns:a16="http://schemas.microsoft.com/office/drawing/2014/main" id="{6E73AFFB-ED38-47BD-9F1E-1430B137EFA0}"/>
              </a:ext>
            </a:extLst>
          </p:cNvPr>
          <p:cNvPicPr>
            <a:picLocks noChangeAspect="1"/>
          </p:cNvPicPr>
          <p:nvPr/>
        </p:nvPicPr>
        <p:blipFill>
          <a:blip r:embed="rId4"/>
          <a:stretch>
            <a:fillRect/>
          </a:stretch>
        </p:blipFill>
        <p:spPr>
          <a:xfrm>
            <a:off x="3431704" y="1124744"/>
            <a:ext cx="5829237" cy="5733256"/>
          </a:xfrm>
          <a:prstGeom prst="rect">
            <a:avLst/>
          </a:prstGeom>
        </p:spPr>
      </p:pic>
    </p:spTree>
    <p:extLst>
      <p:ext uri="{BB962C8B-B14F-4D97-AF65-F5344CB8AC3E}">
        <p14:creationId xmlns:p14="http://schemas.microsoft.com/office/powerpoint/2010/main" val="277361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8"/>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3C156AA-FFAD-F791-B57A-5AC2F4A4CD39}"/>
              </a:ext>
            </a:extLst>
          </p:cNvPr>
          <p:cNvSpPr>
            <a:spLocks noGrp="1"/>
          </p:cNvSpPr>
          <p:nvPr>
            <p:ph type="title"/>
          </p:nvPr>
        </p:nvSpPr>
        <p:spPr/>
        <p:txBody>
          <a:bodyPr/>
          <a:lstStyle/>
          <a:p>
            <a:r>
              <a:rPr lang="zh-TW" altLang="en-US" dirty="0">
                <a:hlinkClick r:id="rId2"/>
              </a:rPr>
              <a:t>教育資料與圖書館學期刊</a:t>
            </a:r>
            <a:br>
              <a:rPr lang="en-US" altLang="zh-TW" dirty="0">
                <a:hlinkClick r:id="rId2"/>
              </a:rPr>
            </a:br>
            <a:r>
              <a:rPr lang="zh-TW" altLang="en-US" dirty="0">
                <a:hlinkClick r:id="rId2"/>
              </a:rPr>
              <a:t>生成式</a:t>
            </a:r>
            <a:r>
              <a:rPr lang="en-US" altLang="zh-TW" dirty="0">
                <a:hlinkClick r:id="rId2"/>
              </a:rPr>
              <a:t>AI</a:t>
            </a:r>
            <a:r>
              <a:rPr lang="zh-TW" altLang="en-US" dirty="0">
                <a:hlinkClick r:id="rId2"/>
              </a:rPr>
              <a:t>之自我揭露與誠信原則</a:t>
            </a:r>
            <a:endParaRPr lang="zh-TW" altLang="en-US" dirty="0"/>
          </a:p>
        </p:txBody>
      </p:sp>
      <p:sp>
        <p:nvSpPr>
          <p:cNvPr id="3" name="投影片編號版面配置區 2">
            <a:extLst>
              <a:ext uri="{FF2B5EF4-FFF2-40B4-BE49-F238E27FC236}">
                <a16:creationId xmlns:a16="http://schemas.microsoft.com/office/drawing/2014/main" id="{5120EBAD-111D-B796-083E-1DA796E2D445}"/>
              </a:ext>
            </a:extLst>
          </p:cNvPr>
          <p:cNvSpPr>
            <a:spLocks noGrp="1"/>
          </p:cNvSpPr>
          <p:nvPr>
            <p:ph type="sldNum" sz="quarter" idx="12"/>
          </p:nvPr>
        </p:nvSpPr>
        <p:spPr/>
        <p:txBody>
          <a:bodyPr/>
          <a:lstStyle/>
          <a:p>
            <a:pPr>
              <a:defRPr/>
            </a:pPr>
            <a:fld id="{2D2FBA0E-EDAA-4DAF-A7CC-B5206D2F5D0F}" type="slidenum">
              <a:rPr lang="en-US" altLang="zh-TW" smtClean="0"/>
              <a:pPr>
                <a:defRPr/>
              </a:pPr>
              <a:t>73</a:t>
            </a:fld>
            <a:endParaRPr lang="en-US" altLang="zh-TW"/>
          </a:p>
        </p:txBody>
      </p:sp>
      <p:pic>
        <p:nvPicPr>
          <p:cNvPr id="5" name="圖片 4">
            <a:extLst>
              <a:ext uri="{FF2B5EF4-FFF2-40B4-BE49-F238E27FC236}">
                <a16:creationId xmlns:a16="http://schemas.microsoft.com/office/drawing/2014/main" id="{460C52C1-76B4-00F7-7899-861C30CBE0D8}"/>
              </a:ext>
            </a:extLst>
          </p:cNvPr>
          <p:cNvPicPr>
            <a:picLocks noChangeAspect="1"/>
          </p:cNvPicPr>
          <p:nvPr/>
        </p:nvPicPr>
        <p:blipFill>
          <a:blip r:embed="rId3"/>
          <a:stretch>
            <a:fillRect/>
          </a:stretch>
        </p:blipFill>
        <p:spPr>
          <a:xfrm>
            <a:off x="2831585" y="1772816"/>
            <a:ext cx="7392432" cy="3715268"/>
          </a:xfrm>
          <a:prstGeom prst="rect">
            <a:avLst/>
          </a:prstGeom>
        </p:spPr>
      </p:pic>
      <p:pic>
        <p:nvPicPr>
          <p:cNvPr id="7" name="圖片 6">
            <a:extLst>
              <a:ext uri="{FF2B5EF4-FFF2-40B4-BE49-F238E27FC236}">
                <a16:creationId xmlns:a16="http://schemas.microsoft.com/office/drawing/2014/main" id="{F79FD71C-C80E-E381-0417-32CD6ED29DE2}"/>
              </a:ext>
            </a:extLst>
          </p:cNvPr>
          <p:cNvPicPr>
            <a:picLocks noChangeAspect="1"/>
          </p:cNvPicPr>
          <p:nvPr/>
        </p:nvPicPr>
        <p:blipFill>
          <a:blip r:embed="rId4"/>
          <a:stretch>
            <a:fillRect/>
          </a:stretch>
        </p:blipFill>
        <p:spPr>
          <a:xfrm>
            <a:off x="2831585" y="1424766"/>
            <a:ext cx="7649643" cy="5324387"/>
          </a:xfrm>
          <a:prstGeom prst="rect">
            <a:avLst/>
          </a:prstGeom>
        </p:spPr>
      </p:pic>
    </p:spTree>
    <p:extLst>
      <p:ext uri="{BB962C8B-B14F-4D97-AF65-F5344CB8AC3E}">
        <p14:creationId xmlns:p14="http://schemas.microsoft.com/office/powerpoint/2010/main" val="756307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3BBFC8B-41F2-D13C-0218-30EEC24A20AA}"/>
              </a:ext>
            </a:extLst>
          </p:cNvPr>
          <p:cNvSpPr>
            <a:spLocks noGrp="1"/>
          </p:cNvSpPr>
          <p:nvPr>
            <p:ph type="title"/>
          </p:nvPr>
        </p:nvSpPr>
        <p:spPr>
          <a:xfrm>
            <a:off x="1488018" y="119064"/>
            <a:ext cx="10079567" cy="1222375"/>
          </a:xfrm>
        </p:spPr>
        <p:txBody>
          <a:bodyPr/>
          <a:lstStyle/>
          <a:p>
            <a:r>
              <a:rPr lang="zh-TW" altLang="en-US" dirty="0">
                <a:hlinkClick r:id="rId2"/>
              </a:rPr>
              <a:t>生成式人工智慧於學術寫作之應用原則與研究責任探討 </a:t>
            </a:r>
            <a:endParaRPr lang="zh-TW" altLang="en-US" dirty="0"/>
          </a:p>
        </p:txBody>
      </p:sp>
      <p:sp>
        <p:nvSpPr>
          <p:cNvPr id="7" name="內容版面配置區 6">
            <a:extLst>
              <a:ext uri="{FF2B5EF4-FFF2-40B4-BE49-F238E27FC236}">
                <a16:creationId xmlns:a16="http://schemas.microsoft.com/office/drawing/2014/main" id="{FD4CB11D-6385-9567-832F-B75E7B8D7855}"/>
              </a:ext>
            </a:extLst>
          </p:cNvPr>
          <p:cNvSpPr>
            <a:spLocks noGrp="1"/>
          </p:cNvSpPr>
          <p:nvPr>
            <p:ph idx="1"/>
          </p:nvPr>
        </p:nvSpPr>
        <p:spPr>
          <a:xfrm>
            <a:off x="1576918" y="1412876"/>
            <a:ext cx="10430933" cy="4968875"/>
          </a:xfrm>
        </p:spPr>
        <p:txBody>
          <a:bodyPr/>
          <a:lstStyle/>
          <a:p>
            <a:r>
              <a:rPr lang="zh-TW" altLang="en-US" dirty="0"/>
              <a:t>常見風險作法</a:t>
            </a:r>
            <a:endParaRPr lang="en-US" altLang="zh-TW" dirty="0"/>
          </a:p>
          <a:p>
            <a:pPr lvl="1"/>
            <a:r>
              <a:rPr lang="zh-TW" altLang="en-US" dirty="0"/>
              <a:t>使用</a:t>
            </a:r>
            <a:r>
              <a:rPr lang="en-US" altLang="zh-TW" dirty="0" err="1"/>
              <a:t>GenAI</a:t>
            </a:r>
            <a:r>
              <a:rPr lang="zh-TW" altLang="en-US" dirty="0"/>
              <a:t>直接生成文獻探討與引用清單</a:t>
            </a:r>
            <a:endParaRPr lang="en-US" altLang="zh-TW" dirty="0"/>
          </a:p>
          <a:p>
            <a:pPr lvl="1"/>
            <a:r>
              <a:rPr lang="zh-TW" altLang="en-US" dirty="0"/>
              <a:t>以</a:t>
            </a:r>
            <a:r>
              <a:rPr lang="en-US" altLang="zh-TW" dirty="0" err="1"/>
              <a:t>GenAI</a:t>
            </a:r>
            <a:r>
              <a:rPr lang="en-US" altLang="zh-TW" dirty="0"/>
              <a:t>(</a:t>
            </a:r>
            <a:r>
              <a:rPr lang="zh-TW" altLang="en-US" dirty="0"/>
              <a:t>如</a:t>
            </a:r>
            <a:r>
              <a:rPr lang="en-US" altLang="zh-TW" dirty="0" err="1"/>
              <a:t>NotebookLM</a:t>
            </a:r>
            <a:r>
              <a:rPr lang="en-US" altLang="zh-TW" dirty="0"/>
              <a:t>)</a:t>
            </a:r>
            <a:r>
              <a:rPr lang="zh-TW" altLang="en-US" dirty="0"/>
              <a:t>摘述既有論文卻忽略引用溯源</a:t>
            </a:r>
            <a:endParaRPr lang="en-US" altLang="zh-TW" dirty="0"/>
          </a:p>
          <a:p>
            <a:pPr lvl="1"/>
            <a:r>
              <a:rPr lang="zh-TW" altLang="en-US" dirty="0"/>
              <a:t>生成不可查證的情境與案例敘事 </a:t>
            </a:r>
            <a:endParaRPr lang="en-US" altLang="zh-TW" dirty="0"/>
          </a:p>
          <a:p>
            <a:r>
              <a:rPr lang="zh-TW" altLang="en-US" dirty="0"/>
              <a:t>以人類主導、</a:t>
            </a:r>
            <a:r>
              <a:rPr lang="en-US" altLang="zh-TW" dirty="0"/>
              <a:t>AI</a:t>
            </a:r>
            <a:r>
              <a:rPr lang="zh-TW" altLang="en-US" dirty="0"/>
              <a:t>輔助為原則 </a:t>
            </a:r>
            <a:r>
              <a:rPr lang="en-US" altLang="zh-TW" dirty="0"/>
              <a:t>– </a:t>
            </a:r>
            <a:r>
              <a:rPr lang="zh-TW" altLang="en-US" dirty="0"/>
              <a:t>「透明揭露」、「人類責任」、「維持原創性」與「培養</a:t>
            </a:r>
            <a:r>
              <a:rPr lang="en-US" altLang="zh-TW" dirty="0"/>
              <a:t>AI</a:t>
            </a:r>
            <a:r>
              <a:rPr lang="zh-TW" altLang="en-US" dirty="0"/>
              <a:t>素養」</a:t>
            </a:r>
          </a:p>
        </p:txBody>
      </p:sp>
      <p:sp>
        <p:nvSpPr>
          <p:cNvPr id="4" name="投影片編號版面配置區 3">
            <a:extLst>
              <a:ext uri="{FF2B5EF4-FFF2-40B4-BE49-F238E27FC236}">
                <a16:creationId xmlns:a16="http://schemas.microsoft.com/office/drawing/2014/main" id="{FCF8D46D-1B11-DB1D-7002-1AC79DCA0959}"/>
              </a:ext>
            </a:extLst>
          </p:cNvPr>
          <p:cNvSpPr>
            <a:spLocks noGrp="1"/>
          </p:cNvSpPr>
          <p:nvPr>
            <p:ph type="sldNum" sz="quarter" idx="12"/>
          </p:nvPr>
        </p:nvSpPr>
        <p:spPr>
          <a:xfrm>
            <a:off x="9203267" y="6245225"/>
            <a:ext cx="2844800" cy="476250"/>
          </a:xfrm>
        </p:spPr>
        <p:txBody>
          <a:bodyPr/>
          <a:lstStyle/>
          <a:p>
            <a:fld id="{A5700B3C-C64C-4571-A859-10CF07BFE63A}" type="slidenum">
              <a:rPr lang="en-US" altLang="zh-TW" smtClean="0"/>
              <a:pPr/>
              <a:t>74</a:t>
            </a:fld>
            <a:endParaRPr lang="en-US" altLang="zh-TW" dirty="0"/>
          </a:p>
        </p:txBody>
      </p:sp>
      <p:pic>
        <p:nvPicPr>
          <p:cNvPr id="11" name="Picture 2" descr="Children playing Chinese whisper, children's birthday party">
            <a:extLst>
              <a:ext uri="{FF2B5EF4-FFF2-40B4-BE49-F238E27FC236}">
                <a16:creationId xmlns:a16="http://schemas.microsoft.com/office/drawing/2014/main" id="{F9EF39CB-5AE4-7FFB-677F-3C47EC744D10}"/>
              </a:ext>
            </a:extLst>
          </p:cNvPr>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9221643" y="4437112"/>
            <a:ext cx="2346470" cy="15635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114435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F65C76A-12F7-6BA2-283F-4F7FA8C76EDB}"/>
              </a:ext>
            </a:extLst>
          </p:cNvPr>
          <p:cNvSpPr>
            <a:spLocks noGrp="1"/>
          </p:cNvSpPr>
          <p:nvPr>
            <p:ph type="title"/>
          </p:nvPr>
        </p:nvSpPr>
        <p:spPr/>
        <p:txBody>
          <a:bodyPr/>
          <a:lstStyle/>
          <a:p>
            <a:r>
              <a:rPr lang="zh-TW" altLang="en-US" dirty="0"/>
              <a:t>本末倒置的文獻探討寫作</a:t>
            </a:r>
          </a:p>
        </p:txBody>
      </p:sp>
      <p:sp>
        <p:nvSpPr>
          <p:cNvPr id="3" name="投影片編號版面配置區 2">
            <a:extLst>
              <a:ext uri="{FF2B5EF4-FFF2-40B4-BE49-F238E27FC236}">
                <a16:creationId xmlns:a16="http://schemas.microsoft.com/office/drawing/2014/main" id="{C3FE4C55-F1D7-24D2-AAF3-4AFCD45A0EDA}"/>
              </a:ext>
            </a:extLst>
          </p:cNvPr>
          <p:cNvSpPr>
            <a:spLocks noGrp="1"/>
          </p:cNvSpPr>
          <p:nvPr>
            <p:ph type="sldNum" sz="quarter" idx="12"/>
          </p:nvPr>
        </p:nvSpPr>
        <p:spPr/>
        <p:txBody>
          <a:bodyPr/>
          <a:lstStyle/>
          <a:p>
            <a:pPr>
              <a:defRPr/>
            </a:pPr>
            <a:fld id="{2D2FBA0E-EDAA-4DAF-A7CC-B5206D2F5D0F}" type="slidenum">
              <a:rPr lang="en-US" altLang="zh-TW" smtClean="0"/>
              <a:pPr>
                <a:defRPr/>
              </a:pPr>
              <a:t>75</a:t>
            </a:fld>
            <a:endParaRPr lang="en-US" altLang="zh-TW"/>
          </a:p>
        </p:txBody>
      </p:sp>
      <p:sp>
        <p:nvSpPr>
          <p:cNvPr id="5" name="文字方塊 4">
            <a:extLst>
              <a:ext uri="{FF2B5EF4-FFF2-40B4-BE49-F238E27FC236}">
                <a16:creationId xmlns:a16="http://schemas.microsoft.com/office/drawing/2014/main" id="{97669349-B15D-256A-7786-F470AF2A2B16}"/>
              </a:ext>
            </a:extLst>
          </p:cNvPr>
          <p:cNvSpPr txBox="1"/>
          <p:nvPr/>
        </p:nvSpPr>
        <p:spPr>
          <a:xfrm>
            <a:off x="1497585" y="1124744"/>
            <a:ext cx="10608252" cy="1200329"/>
          </a:xfrm>
          <a:prstGeom prst="rect">
            <a:avLst/>
          </a:prstGeom>
          <a:solidFill>
            <a:schemeClr val="accent5"/>
          </a:solidFill>
        </p:spPr>
        <p:txBody>
          <a:bodyPr wrap="square">
            <a:spAutoFit/>
          </a:bodyPr>
          <a:lstStyle/>
          <a:p>
            <a:pPr algn="just"/>
            <a:r>
              <a:rPr lang="zh-TW" altLang="en-US" b="0" i="0" dirty="0">
                <a:solidFill>
                  <a:srgbClr val="1F1F1F"/>
                </a:solidFill>
                <a:effectLst/>
                <a:latin typeface="Arial" panose="020B0604020202020204" pitchFamily="34" charset="0"/>
                <a:ea typeface="微軟正黑體" panose="020B0604030504040204" pitchFamily="34" charset="-120"/>
              </a:rPr>
              <a:t>附件是我一個研究的研究結果，請根據這份研究結果幫我產生約五千個中文字的文獻探討。我要投稿到臺灣的教育資料與圖書館學期刊，這是屬於</a:t>
            </a:r>
            <a:r>
              <a:rPr lang="en-US" altLang="zh-TW" b="0" i="0" dirty="0">
                <a:solidFill>
                  <a:srgbClr val="1F1F1F"/>
                </a:solidFill>
                <a:effectLst/>
                <a:latin typeface="Arial" panose="020B0604020202020204" pitchFamily="34" charset="0"/>
                <a:ea typeface="微軟正黑體" panose="020B0604030504040204" pitchFamily="34" charset="-120"/>
              </a:rPr>
              <a:t>Library and Information Science</a:t>
            </a:r>
            <a:r>
              <a:rPr lang="zh-TW" altLang="en-US" b="0" i="0" dirty="0">
                <a:solidFill>
                  <a:srgbClr val="1F1F1F"/>
                </a:solidFill>
                <a:effectLst/>
                <a:latin typeface="Arial" panose="020B0604020202020204" pitchFamily="34" charset="0"/>
                <a:ea typeface="微軟正黑體" panose="020B0604030504040204" pitchFamily="34" charset="-120"/>
              </a:rPr>
              <a:t>的期刊，文獻探討務必符合學術風格。注意：文獻探討務必附上參考資料，並以</a:t>
            </a:r>
            <a:r>
              <a:rPr lang="en-US" altLang="zh-TW" b="0" i="0" dirty="0">
                <a:solidFill>
                  <a:srgbClr val="1F1F1F"/>
                </a:solidFill>
                <a:effectLst/>
                <a:latin typeface="Arial" panose="020B0604020202020204" pitchFamily="34" charset="0"/>
                <a:ea typeface="微軟正黑體" panose="020B0604030504040204" pitchFamily="34" charset="-120"/>
              </a:rPr>
              <a:t>APA</a:t>
            </a:r>
            <a:r>
              <a:rPr lang="zh-TW" altLang="en-US" b="0" i="0" dirty="0">
                <a:solidFill>
                  <a:srgbClr val="1F1F1F"/>
                </a:solidFill>
                <a:effectLst/>
                <a:latin typeface="Arial" panose="020B0604020202020204" pitchFamily="34" charset="0"/>
                <a:ea typeface="微軟正黑體" panose="020B0604030504040204" pitchFamily="34" charset="-120"/>
              </a:rPr>
              <a:t>格式撰寫文內引用與文後參考資料列表。此外，因為先有文獻探討才有研究結果，所以在文獻探討中請勿與本研究結果對照</a:t>
            </a:r>
            <a:endParaRPr lang="zh-TW" altLang="en-US" dirty="0">
              <a:latin typeface="Arial" panose="020B0604020202020204" pitchFamily="34" charset="0"/>
              <a:ea typeface="微軟正黑體" panose="020B0604030504040204" pitchFamily="34" charset="-120"/>
            </a:endParaRPr>
          </a:p>
        </p:txBody>
      </p:sp>
      <p:sp>
        <p:nvSpPr>
          <p:cNvPr id="6" name="文字方塊 5">
            <a:hlinkClick r:id="rId2"/>
            <a:extLst>
              <a:ext uri="{FF2B5EF4-FFF2-40B4-BE49-F238E27FC236}">
                <a16:creationId xmlns:a16="http://schemas.microsoft.com/office/drawing/2014/main" id="{73FF2046-A155-6948-595A-B4CBF3CC4B8A}"/>
              </a:ext>
            </a:extLst>
          </p:cNvPr>
          <p:cNvSpPr txBox="1"/>
          <p:nvPr/>
        </p:nvSpPr>
        <p:spPr>
          <a:xfrm>
            <a:off x="4799856" y="2492896"/>
            <a:ext cx="2223686" cy="369332"/>
          </a:xfrm>
          <a:prstGeom prst="rect">
            <a:avLst/>
          </a:prstGeom>
          <a:noFill/>
        </p:spPr>
        <p:txBody>
          <a:bodyPr wrap="none" rtlCol="0">
            <a:spAutoFit/>
          </a:bodyPr>
          <a:lstStyle/>
          <a:p>
            <a:pPr algn="l"/>
            <a:r>
              <a:rPr lang="en-US" altLang="zh-TW" dirty="0" err="1">
                <a:ea typeface="微軟正黑體" panose="020B0604030504040204" pitchFamily="34" charset="-120"/>
                <a:hlinkClick r:id="rId2"/>
              </a:rPr>
              <a:t>GenAI</a:t>
            </a:r>
            <a:r>
              <a:rPr lang="zh-TW" altLang="en-US" dirty="0">
                <a:ea typeface="微軟正黑體" panose="020B0604030504040204" pitchFamily="34" charset="-120"/>
                <a:hlinkClick r:id="rId2"/>
              </a:rPr>
              <a:t>寫的文獻探討</a:t>
            </a:r>
            <a:endParaRPr lang="zh-TW" altLang="en-US" dirty="0">
              <a:ea typeface="微軟正黑體" panose="020B0604030504040204" pitchFamily="34" charset="-120"/>
            </a:endParaRPr>
          </a:p>
        </p:txBody>
      </p:sp>
      <p:pic>
        <p:nvPicPr>
          <p:cNvPr id="8" name="圖片 7">
            <a:extLst>
              <a:ext uri="{FF2B5EF4-FFF2-40B4-BE49-F238E27FC236}">
                <a16:creationId xmlns:a16="http://schemas.microsoft.com/office/drawing/2014/main" id="{0F9DB92F-30C9-04A4-31CE-F64234EF2B62}"/>
              </a:ext>
            </a:extLst>
          </p:cNvPr>
          <p:cNvPicPr>
            <a:picLocks noChangeAspect="1"/>
          </p:cNvPicPr>
          <p:nvPr/>
        </p:nvPicPr>
        <p:blipFill>
          <a:blip r:embed="rId3"/>
          <a:stretch>
            <a:fillRect/>
          </a:stretch>
        </p:blipFill>
        <p:spPr>
          <a:xfrm>
            <a:off x="2877968" y="2924944"/>
            <a:ext cx="6674416" cy="3790431"/>
          </a:xfrm>
          <a:prstGeom prst="rect">
            <a:avLst/>
          </a:prstGeom>
        </p:spPr>
      </p:pic>
    </p:spTree>
    <p:extLst>
      <p:ext uri="{BB962C8B-B14F-4D97-AF65-F5344CB8AC3E}">
        <p14:creationId xmlns:p14="http://schemas.microsoft.com/office/powerpoint/2010/main" val="1815857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2483E38-B923-6B5E-B29F-44B20CA3FE6D}"/>
              </a:ext>
            </a:extLst>
          </p:cNvPr>
          <p:cNvSpPr>
            <a:spLocks noGrp="1"/>
          </p:cNvSpPr>
          <p:nvPr>
            <p:ph type="title"/>
          </p:nvPr>
        </p:nvSpPr>
        <p:spPr/>
        <p:txBody>
          <a:bodyPr/>
          <a:lstStyle/>
          <a:p>
            <a:r>
              <a:rPr lang="zh-TW" altLang="en-US" dirty="0"/>
              <a:t>本末倒置的文獻探討寫作 </a:t>
            </a:r>
            <a:r>
              <a:rPr lang="en-US" altLang="zh-TW" dirty="0"/>
              <a:t>(</a:t>
            </a:r>
            <a:r>
              <a:rPr lang="zh-TW" altLang="en-US" dirty="0"/>
              <a:t>續</a:t>
            </a:r>
            <a:r>
              <a:rPr lang="en-US" altLang="zh-TW" dirty="0"/>
              <a:t>)</a:t>
            </a:r>
            <a:endParaRPr lang="zh-TW" altLang="en-US" dirty="0"/>
          </a:p>
        </p:txBody>
      </p:sp>
      <p:sp>
        <p:nvSpPr>
          <p:cNvPr id="3" name="投影片編號版面配置區 2">
            <a:extLst>
              <a:ext uri="{FF2B5EF4-FFF2-40B4-BE49-F238E27FC236}">
                <a16:creationId xmlns:a16="http://schemas.microsoft.com/office/drawing/2014/main" id="{B54F1761-C619-BC26-8358-235EEB9DFB95}"/>
              </a:ext>
            </a:extLst>
          </p:cNvPr>
          <p:cNvSpPr>
            <a:spLocks noGrp="1"/>
          </p:cNvSpPr>
          <p:nvPr>
            <p:ph type="sldNum" sz="quarter" idx="12"/>
          </p:nvPr>
        </p:nvSpPr>
        <p:spPr/>
        <p:txBody>
          <a:bodyPr/>
          <a:lstStyle/>
          <a:p>
            <a:pPr>
              <a:defRPr/>
            </a:pPr>
            <a:fld id="{2D2FBA0E-EDAA-4DAF-A7CC-B5206D2F5D0F}" type="slidenum">
              <a:rPr lang="en-US" altLang="zh-TW" smtClean="0"/>
              <a:pPr>
                <a:defRPr/>
              </a:pPr>
              <a:t>76</a:t>
            </a:fld>
            <a:endParaRPr lang="en-US" altLang="zh-TW"/>
          </a:p>
        </p:txBody>
      </p:sp>
      <p:pic>
        <p:nvPicPr>
          <p:cNvPr id="5" name="圖片 4">
            <a:extLst>
              <a:ext uri="{FF2B5EF4-FFF2-40B4-BE49-F238E27FC236}">
                <a16:creationId xmlns:a16="http://schemas.microsoft.com/office/drawing/2014/main" id="{F435CD0E-177C-D746-D1B3-CE0CC5614F59}"/>
              </a:ext>
            </a:extLst>
          </p:cNvPr>
          <p:cNvPicPr>
            <a:picLocks noChangeAspect="1"/>
          </p:cNvPicPr>
          <p:nvPr/>
        </p:nvPicPr>
        <p:blipFill>
          <a:blip r:embed="rId2"/>
          <a:stretch>
            <a:fillRect/>
          </a:stretch>
        </p:blipFill>
        <p:spPr>
          <a:xfrm>
            <a:off x="3071664" y="1370180"/>
            <a:ext cx="7173326" cy="3353268"/>
          </a:xfrm>
          <a:prstGeom prst="rect">
            <a:avLst/>
          </a:prstGeom>
        </p:spPr>
      </p:pic>
      <p:sp>
        <p:nvSpPr>
          <p:cNvPr id="6" name="文字方塊 5">
            <a:extLst>
              <a:ext uri="{FF2B5EF4-FFF2-40B4-BE49-F238E27FC236}">
                <a16:creationId xmlns:a16="http://schemas.microsoft.com/office/drawing/2014/main" id="{D97ABC2B-4093-1A4D-9BC2-BE89B6FF5B68}"/>
              </a:ext>
            </a:extLst>
          </p:cNvPr>
          <p:cNvSpPr txBox="1"/>
          <p:nvPr/>
        </p:nvSpPr>
        <p:spPr>
          <a:xfrm>
            <a:off x="4727848" y="4951009"/>
            <a:ext cx="3384376" cy="400110"/>
          </a:xfrm>
          <a:prstGeom prst="rect">
            <a:avLst/>
          </a:prstGeom>
          <a:solidFill>
            <a:schemeClr val="accent5"/>
          </a:solidFill>
        </p:spPr>
        <p:txBody>
          <a:bodyPr wrap="square" rtlCol="0">
            <a:spAutoFit/>
          </a:bodyPr>
          <a:lstStyle/>
          <a:p>
            <a:pPr algn="l"/>
            <a:r>
              <a:rPr lang="zh-TW" altLang="en-US" dirty="0">
                <a:ea typeface="微軟正黑體" panose="020B0604030504040204" pitchFamily="34" charset="-120"/>
              </a:rPr>
              <a:t>我都不知道我有寫這篇文章</a:t>
            </a:r>
          </a:p>
        </p:txBody>
      </p:sp>
    </p:spTree>
    <p:extLst>
      <p:ext uri="{BB962C8B-B14F-4D97-AF65-F5344CB8AC3E}">
        <p14:creationId xmlns:p14="http://schemas.microsoft.com/office/powerpoint/2010/main" val="1211961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9920337-FC85-9476-18D8-5FCB4BCE0A70}"/>
              </a:ext>
            </a:extLst>
          </p:cNvPr>
          <p:cNvSpPr>
            <a:spLocks noGrp="1"/>
          </p:cNvSpPr>
          <p:nvPr>
            <p:ph type="title"/>
          </p:nvPr>
        </p:nvSpPr>
        <p:spPr/>
        <p:txBody>
          <a:bodyPr/>
          <a:lstStyle/>
          <a:p>
            <a:r>
              <a:rPr lang="zh-TW" altLang="en-US" dirty="0"/>
              <a:t>本末倒置的文獻探討寫作 </a:t>
            </a:r>
            <a:r>
              <a:rPr lang="en-US" altLang="zh-TW" dirty="0"/>
              <a:t>(</a:t>
            </a:r>
            <a:r>
              <a:rPr lang="zh-TW" altLang="en-US" dirty="0"/>
              <a:t>續</a:t>
            </a:r>
            <a:r>
              <a:rPr lang="en-US" altLang="zh-TW" dirty="0"/>
              <a:t>)</a:t>
            </a:r>
            <a:endParaRPr lang="zh-TW" altLang="en-US" dirty="0"/>
          </a:p>
        </p:txBody>
      </p:sp>
      <p:sp>
        <p:nvSpPr>
          <p:cNvPr id="4" name="內容版面配置區 3">
            <a:extLst>
              <a:ext uri="{FF2B5EF4-FFF2-40B4-BE49-F238E27FC236}">
                <a16:creationId xmlns:a16="http://schemas.microsoft.com/office/drawing/2014/main" id="{0B37039F-2055-DBA5-E51A-3D5AD481D709}"/>
              </a:ext>
            </a:extLst>
          </p:cNvPr>
          <p:cNvSpPr>
            <a:spLocks noGrp="1"/>
          </p:cNvSpPr>
          <p:nvPr>
            <p:ph idx="1"/>
          </p:nvPr>
        </p:nvSpPr>
        <p:spPr/>
        <p:txBody>
          <a:bodyPr/>
          <a:lstStyle/>
          <a:p>
            <a:r>
              <a:rPr lang="zh-TW" altLang="en-US" dirty="0"/>
              <a:t>試試</a:t>
            </a:r>
            <a:r>
              <a:rPr lang="en-US" altLang="zh-TW" dirty="0" err="1"/>
              <a:t>CrossRef</a:t>
            </a:r>
            <a:r>
              <a:rPr lang="en-US" altLang="zh-TW" dirty="0"/>
              <a:t> </a:t>
            </a:r>
            <a:r>
              <a:rPr lang="zh-TW" altLang="en-US" dirty="0"/>
              <a:t>的 </a:t>
            </a:r>
            <a:r>
              <a:rPr lang="en-US" altLang="zh-TW" dirty="0" err="1">
                <a:hlinkClick r:id="rId2"/>
              </a:rPr>
              <a:t>SimpleTextQuery</a:t>
            </a:r>
            <a:endParaRPr lang="en-US" altLang="zh-TW" dirty="0"/>
          </a:p>
          <a:p>
            <a:endParaRPr lang="zh-TW" altLang="en-US" dirty="0"/>
          </a:p>
        </p:txBody>
      </p:sp>
      <p:sp>
        <p:nvSpPr>
          <p:cNvPr id="3" name="投影片編號版面配置區 2">
            <a:extLst>
              <a:ext uri="{FF2B5EF4-FFF2-40B4-BE49-F238E27FC236}">
                <a16:creationId xmlns:a16="http://schemas.microsoft.com/office/drawing/2014/main" id="{A157CD0F-E0B7-A3BA-FD34-E07D49F2F61F}"/>
              </a:ext>
            </a:extLst>
          </p:cNvPr>
          <p:cNvSpPr>
            <a:spLocks noGrp="1"/>
          </p:cNvSpPr>
          <p:nvPr>
            <p:ph type="sldNum" sz="quarter" idx="12"/>
          </p:nvPr>
        </p:nvSpPr>
        <p:spPr/>
        <p:txBody>
          <a:bodyPr/>
          <a:lstStyle/>
          <a:p>
            <a:pPr>
              <a:defRPr/>
            </a:pPr>
            <a:fld id="{2D2FBA0E-EDAA-4DAF-A7CC-B5206D2F5D0F}" type="slidenum">
              <a:rPr lang="en-US" altLang="zh-TW" smtClean="0"/>
              <a:pPr>
                <a:defRPr/>
              </a:pPr>
              <a:t>77</a:t>
            </a:fld>
            <a:endParaRPr lang="en-US" altLang="zh-TW"/>
          </a:p>
        </p:txBody>
      </p:sp>
      <p:pic>
        <p:nvPicPr>
          <p:cNvPr id="6" name="圖片 5">
            <a:extLst>
              <a:ext uri="{FF2B5EF4-FFF2-40B4-BE49-F238E27FC236}">
                <a16:creationId xmlns:a16="http://schemas.microsoft.com/office/drawing/2014/main" id="{5F54193E-FAFC-81E2-0947-E3CAF6F659AA}"/>
              </a:ext>
            </a:extLst>
          </p:cNvPr>
          <p:cNvPicPr>
            <a:picLocks noChangeAspect="1"/>
          </p:cNvPicPr>
          <p:nvPr/>
        </p:nvPicPr>
        <p:blipFill>
          <a:blip r:embed="rId3"/>
          <a:stretch>
            <a:fillRect/>
          </a:stretch>
        </p:blipFill>
        <p:spPr>
          <a:xfrm>
            <a:off x="1488018" y="1982894"/>
            <a:ext cx="10224606" cy="4738581"/>
          </a:xfrm>
          <a:prstGeom prst="rect">
            <a:avLst/>
          </a:prstGeom>
        </p:spPr>
      </p:pic>
      <p:grpSp>
        <p:nvGrpSpPr>
          <p:cNvPr id="10" name="群組 9">
            <a:extLst>
              <a:ext uri="{FF2B5EF4-FFF2-40B4-BE49-F238E27FC236}">
                <a16:creationId xmlns:a16="http://schemas.microsoft.com/office/drawing/2014/main" id="{006658E9-CD30-91A0-BFD0-18DA523961C6}"/>
              </a:ext>
            </a:extLst>
          </p:cNvPr>
          <p:cNvGrpSpPr/>
          <p:nvPr/>
        </p:nvGrpSpPr>
        <p:grpSpPr>
          <a:xfrm>
            <a:off x="1482326" y="1982893"/>
            <a:ext cx="10224605" cy="4738581"/>
            <a:chOff x="1482326" y="1982893"/>
            <a:chExt cx="10224605" cy="4738581"/>
          </a:xfrm>
        </p:grpSpPr>
        <p:pic>
          <p:nvPicPr>
            <p:cNvPr id="8" name="圖片 7">
              <a:extLst>
                <a:ext uri="{FF2B5EF4-FFF2-40B4-BE49-F238E27FC236}">
                  <a16:creationId xmlns:a16="http://schemas.microsoft.com/office/drawing/2014/main" id="{F0D4D3F6-EFAC-F846-866E-CB6505799D46}"/>
                </a:ext>
              </a:extLst>
            </p:cNvPr>
            <p:cNvPicPr>
              <a:picLocks noChangeAspect="1"/>
            </p:cNvPicPr>
            <p:nvPr/>
          </p:nvPicPr>
          <p:blipFill>
            <a:blip r:embed="rId4"/>
            <a:stretch>
              <a:fillRect/>
            </a:stretch>
          </p:blipFill>
          <p:spPr>
            <a:xfrm>
              <a:off x="1482326" y="1982893"/>
              <a:ext cx="10224605" cy="4738581"/>
            </a:xfrm>
            <a:prstGeom prst="rect">
              <a:avLst/>
            </a:prstGeom>
          </p:spPr>
        </p:pic>
        <p:sp>
          <p:nvSpPr>
            <p:cNvPr id="9" name="矩形: 圓角 8">
              <a:extLst>
                <a:ext uri="{FF2B5EF4-FFF2-40B4-BE49-F238E27FC236}">
                  <a16:creationId xmlns:a16="http://schemas.microsoft.com/office/drawing/2014/main" id="{28219F1E-AD3A-4E2E-AFFE-3A3E1DEA9734}"/>
                </a:ext>
              </a:extLst>
            </p:cNvPr>
            <p:cNvSpPr/>
            <p:nvPr/>
          </p:nvSpPr>
          <p:spPr bwMode="auto">
            <a:xfrm>
              <a:off x="1482326" y="2276872"/>
              <a:ext cx="10224605" cy="288032"/>
            </a:xfrm>
            <a:prstGeom prst="roundRect">
              <a:avLst/>
            </a:prstGeom>
            <a:noFill/>
            <a:ln/>
          </p:spPr>
          <p:style>
            <a:lnRef idx="2">
              <a:schemeClr val="accent6"/>
            </a:lnRef>
            <a:fillRef idx="1">
              <a:schemeClr val="lt1"/>
            </a:fillRef>
            <a:effectRef idx="0">
              <a:schemeClr val="accent6"/>
            </a:effectRef>
            <a:fontRef idx="minor">
              <a:schemeClr val="dk1"/>
            </a:fontRef>
          </p:style>
          <p:txBody>
            <a:bodyPr vert="horz" wrap="non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zh-TW" altLang="en-US" sz="1400" b="0" i="0" u="none" strike="noStrike" cap="none" normalizeH="0" baseline="0">
                <a:ln>
                  <a:noFill/>
                </a:ln>
                <a:solidFill>
                  <a:schemeClr val="tx1"/>
                </a:solidFill>
                <a:effectLst/>
                <a:latin typeface="Arial" charset="0"/>
                <a:ea typeface="標楷體" pitchFamily="65" charset="-120"/>
              </a:endParaRPr>
            </a:p>
          </p:txBody>
        </p:sp>
      </p:grpSp>
      <p:pic>
        <p:nvPicPr>
          <p:cNvPr id="12" name="圖片 11">
            <a:extLst>
              <a:ext uri="{FF2B5EF4-FFF2-40B4-BE49-F238E27FC236}">
                <a16:creationId xmlns:a16="http://schemas.microsoft.com/office/drawing/2014/main" id="{3E59C70F-3D3C-DDB0-127A-E0617386FBDC}"/>
              </a:ext>
            </a:extLst>
          </p:cNvPr>
          <p:cNvPicPr>
            <a:picLocks noChangeAspect="1"/>
          </p:cNvPicPr>
          <p:nvPr/>
        </p:nvPicPr>
        <p:blipFill>
          <a:blip r:embed="rId5"/>
          <a:stretch>
            <a:fillRect/>
          </a:stretch>
        </p:blipFill>
        <p:spPr>
          <a:xfrm>
            <a:off x="1349445" y="1982891"/>
            <a:ext cx="10357486" cy="4738581"/>
          </a:xfrm>
          <a:prstGeom prst="rect">
            <a:avLst/>
          </a:prstGeom>
        </p:spPr>
      </p:pic>
      <p:pic>
        <p:nvPicPr>
          <p:cNvPr id="14" name="圖片 13">
            <a:extLst>
              <a:ext uri="{FF2B5EF4-FFF2-40B4-BE49-F238E27FC236}">
                <a16:creationId xmlns:a16="http://schemas.microsoft.com/office/drawing/2014/main" id="{8F5CA843-64D6-066C-2069-CD3B020E0B7B}"/>
              </a:ext>
            </a:extLst>
          </p:cNvPr>
          <p:cNvPicPr>
            <a:picLocks noChangeAspect="1"/>
          </p:cNvPicPr>
          <p:nvPr/>
        </p:nvPicPr>
        <p:blipFill>
          <a:blip r:embed="rId6"/>
          <a:stretch>
            <a:fillRect/>
          </a:stretch>
        </p:blipFill>
        <p:spPr>
          <a:xfrm>
            <a:off x="2098543" y="1882806"/>
            <a:ext cx="8516539" cy="4856129"/>
          </a:xfrm>
          <a:prstGeom prst="rect">
            <a:avLst/>
          </a:prstGeom>
        </p:spPr>
      </p:pic>
    </p:spTree>
    <p:extLst>
      <p:ext uri="{BB962C8B-B14F-4D97-AF65-F5344CB8AC3E}">
        <p14:creationId xmlns:p14="http://schemas.microsoft.com/office/powerpoint/2010/main" val="504082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10"/>
                                        </p:tgtEl>
                                        <p:attrNameLst>
                                          <p:attrName>style.visibility</p:attrName>
                                        </p:attrNameLst>
                                      </p:cBhvr>
                                      <p:to>
                                        <p:strVal val="hidden"/>
                                      </p:to>
                                    </p:set>
                                  </p:sub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12"/>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subTnLst>
                                    <p:set>
                                      <p:cBhvr override="childStyle">
                                        <p:cTn dur="1" fill="hold" display="0" masterRel="nextClick" afterEffect="1"/>
                                        <p:tgtEl>
                                          <p:spTgt spid="1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a:extLst>
              <a:ext uri="{FF2B5EF4-FFF2-40B4-BE49-F238E27FC236}">
                <a16:creationId xmlns:a16="http://schemas.microsoft.com/office/drawing/2014/main" id="{4FECE095-E1FB-4FB8-AAEC-04939A37E624}"/>
              </a:ext>
            </a:extLst>
          </p:cNvPr>
          <p:cNvSpPr>
            <a:spLocks noGrp="1"/>
          </p:cNvSpPr>
          <p:nvPr>
            <p:ph type="title"/>
          </p:nvPr>
        </p:nvSpPr>
        <p:spPr/>
        <p:txBody>
          <a:bodyPr/>
          <a:lstStyle/>
          <a:p>
            <a:r>
              <a:rPr lang="zh-TW" altLang="en-US" dirty="0"/>
              <a:t>結論</a:t>
            </a:r>
          </a:p>
        </p:txBody>
      </p:sp>
      <p:sp>
        <p:nvSpPr>
          <p:cNvPr id="6" name="文字版面配置區 5">
            <a:extLst>
              <a:ext uri="{FF2B5EF4-FFF2-40B4-BE49-F238E27FC236}">
                <a16:creationId xmlns:a16="http://schemas.microsoft.com/office/drawing/2014/main" id="{D7ED6C60-E957-4E55-9F80-6AF3B33266CB}"/>
              </a:ext>
            </a:extLst>
          </p:cNvPr>
          <p:cNvSpPr>
            <a:spLocks noGrp="1"/>
          </p:cNvSpPr>
          <p:nvPr>
            <p:ph type="body" idx="1"/>
          </p:nvPr>
        </p:nvSpPr>
        <p:spPr/>
        <p:txBody>
          <a:bodyPr/>
          <a:lstStyle/>
          <a:p>
            <a:endParaRPr lang="zh-TW" altLang="en-US"/>
          </a:p>
        </p:txBody>
      </p:sp>
      <p:sp>
        <p:nvSpPr>
          <p:cNvPr id="4" name="投影片編號版面配置區 3">
            <a:extLst>
              <a:ext uri="{FF2B5EF4-FFF2-40B4-BE49-F238E27FC236}">
                <a16:creationId xmlns:a16="http://schemas.microsoft.com/office/drawing/2014/main" id="{2EF2B454-C905-4319-AFAC-26C85E552314}"/>
              </a:ext>
            </a:extLst>
          </p:cNvPr>
          <p:cNvSpPr>
            <a:spLocks noGrp="1"/>
          </p:cNvSpPr>
          <p:nvPr>
            <p:ph type="sldNum" sz="quarter" idx="12"/>
          </p:nvPr>
        </p:nvSpPr>
        <p:spPr/>
        <p:txBody>
          <a:bodyPr/>
          <a:lstStyle/>
          <a:p>
            <a:pPr>
              <a:defRPr/>
            </a:pPr>
            <a:fld id="{A5700B3C-C64C-4571-A859-10CF07BFE63A}" type="slidenum">
              <a:rPr lang="en-US" altLang="zh-TW" smtClean="0"/>
              <a:pPr>
                <a:defRPr/>
              </a:pPr>
              <a:t>78</a:t>
            </a:fld>
            <a:endParaRPr lang="en-US" altLang="zh-TW" dirty="0"/>
          </a:p>
        </p:txBody>
      </p:sp>
    </p:spTree>
    <p:extLst>
      <p:ext uri="{BB962C8B-B14F-4D97-AF65-F5344CB8AC3E}">
        <p14:creationId xmlns:p14="http://schemas.microsoft.com/office/powerpoint/2010/main" val="351578718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a:extLst>
              <a:ext uri="{FF2B5EF4-FFF2-40B4-BE49-F238E27FC236}">
                <a16:creationId xmlns:a16="http://schemas.microsoft.com/office/drawing/2014/main" id="{95419E3E-B9CF-448A-88C3-A56E87EF1FE4}"/>
              </a:ext>
            </a:extLst>
          </p:cNvPr>
          <p:cNvSpPr>
            <a:spLocks noGrp="1"/>
          </p:cNvSpPr>
          <p:nvPr>
            <p:ph type="title"/>
          </p:nvPr>
        </p:nvSpPr>
        <p:spPr/>
        <p:txBody>
          <a:bodyPr/>
          <a:lstStyle/>
          <a:p>
            <a:r>
              <a:rPr lang="zh-TW" altLang="en-US" dirty="0"/>
              <a:t>結論</a:t>
            </a:r>
          </a:p>
        </p:txBody>
      </p:sp>
      <p:sp>
        <p:nvSpPr>
          <p:cNvPr id="6" name="內容版面配置區 5">
            <a:extLst>
              <a:ext uri="{FF2B5EF4-FFF2-40B4-BE49-F238E27FC236}">
                <a16:creationId xmlns:a16="http://schemas.microsoft.com/office/drawing/2014/main" id="{CC653FE4-683B-488B-9D6D-CDCD58B35930}"/>
              </a:ext>
            </a:extLst>
          </p:cNvPr>
          <p:cNvSpPr>
            <a:spLocks noGrp="1"/>
          </p:cNvSpPr>
          <p:nvPr>
            <p:ph idx="1"/>
          </p:nvPr>
        </p:nvSpPr>
        <p:spPr/>
        <p:txBody>
          <a:bodyPr/>
          <a:lstStyle/>
          <a:p>
            <a:r>
              <a:rPr lang="zh-TW" altLang="en-US" strike="sngStrike" dirty="0">
                <a:solidFill>
                  <a:srgbClr val="FF0000"/>
                </a:solidFill>
              </a:rPr>
              <a:t>圖書館要不要使用</a:t>
            </a:r>
            <a:r>
              <a:rPr lang="en-US" altLang="zh-TW" strike="sngStrike" dirty="0">
                <a:solidFill>
                  <a:srgbClr val="FF0000"/>
                </a:solidFill>
              </a:rPr>
              <a:t>AI </a:t>
            </a:r>
            <a:r>
              <a:rPr lang="en-US" altLang="zh-TW" dirty="0">
                <a:sym typeface="Wingdings" panose="05000000000000000000" pitchFamily="2" charset="2"/>
              </a:rPr>
              <a:t> </a:t>
            </a:r>
            <a:r>
              <a:rPr lang="zh-TW" altLang="en-US" dirty="0">
                <a:solidFill>
                  <a:srgbClr val="7030A0"/>
                </a:solidFill>
                <a:sym typeface="Wingdings" panose="05000000000000000000" pitchFamily="2" charset="2"/>
              </a:rPr>
              <a:t>怎麼使用</a:t>
            </a:r>
            <a:r>
              <a:rPr lang="en-US" altLang="zh-TW" dirty="0">
                <a:solidFill>
                  <a:srgbClr val="7030A0"/>
                </a:solidFill>
                <a:sym typeface="Wingdings" panose="05000000000000000000" pitchFamily="2" charset="2"/>
              </a:rPr>
              <a:t>AI</a:t>
            </a:r>
            <a:r>
              <a:rPr lang="zh-TW" altLang="en-US" dirty="0">
                <a:solidFill>
                  <a:srgbClr val="7030A0"/>
                </a:solidFill>
                <a:sym typeface="Wingdings" panose="05000000000000000000" pitchFamily="2" charset="2"/>
              </a:rPr>
              <a:t>，才沒有把圖書館的功能一起外包</a:t>
            </a:r>
            <a:endParaRPr lang="en-US" altLang="zh-TW" dirty="0">
              <a:solidFill>
                <a:srgbClr val="7030A0"/>
              </a:solidFill>
              <a:sym typeface="Wingdings" panose="05000000000000000000" pitchFamily="2" charset="2"/>
            </a:endParaRPr>
          </a:p>
          <a:p>
            <a:pPr lvl="1"/>
            <a:r>
              <a:rPr lang="zh-TW" altLang="en-US" b="1" i="1" dirty="0">
                <a:solidFill>
                  <a:srgbClr val="0D0D0D"/>
                </a:solidFill>
                <a:effectLst/>
                <a:latin typeface="-apple-system"/>
              </a:rPr>
              <a:t>圖書館員的 </a:t>
            </a:r>
            <a:r>
              <a:rPr lang="en-US" altLang="zh-TW" b="1" i="1" dirty="0">
                <a:solidFill>
                  <a:srgbClr val="0D0D0D"/>
                </a:solidFill>
                <a:effectLst/>
                <a:latin typeface="-apple-system"/>
              </a:rPr>
              <a:t>AI </a:t>
            </a:r>
            <a:r>
              <a:rPr lang="zh-TW" altLang="en-US" b="1" i="1" dirty="0">
                <a:solidFill>
                  <a:srgbClr val="0D0D0D"/>
                </a:solidFill>
                <a:effectLst/>
                <a:latin typeface="-apple-system"/>
              </a:rPr>
              <a:t>素養，是能在保留人類判斷、資訊責任、使用者權益與專業職能的前提下，知道何時用 </a:t>
            </a:r>
            <a:r>
              <a:rPr lang="en-US" altLang="zh-TW" b="1" i="1" dirty="0">
                <a:solidFill>
                  <a:srgbClr val="0D0D0D"/>
                </a:solidFill>
                <a:effectLst/>
                <a:latin typeface="-apple-system"/>
              </a:rPr>
              <a:t>AI</a:t>
            </a:r>
            <a:r>
              <a:rPr lang="zh-TW" altLang="en-US" b="1" i="1" dirty="0">
                <a:solidFill>
                  <a:srgbClr val="0D0D0D"/>
                </a:solidFill>
                <a:effectLst/>
                <a:latin typeface="-apple-system"/>
              </a:rPr>
              <a:t>、怎麼用、怎麼驗，以及什麼時候不該用。</a:t>
            </a:r>
            <a:endParaRPr lang="en-US" altLang="zh-TW" dirty="0">
              <a:solidFill>
                <a:srgbClr val="7030A0"/>
              </a:solidFill>
            </a:endParaRPr>
          </a:p>
          <a:p>
            <a:r>
              <a:rPr lang="zh-TW" altLang="en-US" dirty="0"/>
              <a:t>圖書館 </a:t>
            </a:r>
            <a:r>
              <a:rPr lang="en-US" altLang="zh-TW" dirty="0"/>
              <a:t>AI </a:t>
            </a:r>
            <a:r>
              <a:rPr lang="zh-TW" altLang="en-US" dirty="0"/>
              <a:t>素養 </a:t>
            </a:r>
            <a:r>
              <a:rPr lang="en-US" altLang="zh-TW" dirty="0"/>
              <a:t>= </a:t>
            </a:r>
            <a:r>
              <a:rPr lang="zh-TW" altLang="en-US" dirty="0"/>
              <a:t>個人的判斷力 </a:t>
            </a:r>
            <a:r>
              <a:rPr lang="en-US" altLang="zh-TW" dirty="0"/>
              <a:t>× </a:t>
            </a:r>
            <a:r>
              <a:rPr lang="zh-TW" altLang="en-US" dirty="0"/>
              <a:t>專業工作流程 </a:t>
            </a:r>
            <a:r>
              <a:rPr lang="en-US" altLang="zh-TW" dirty="0"/>
              <a:t>× </a:t>
            </a:r>
            <a:r>
              <a:rPr lang="zh-TW" altLang="en-US" dirty="0"/>
              <a:t>組織治理能力。</a:t>
            </a:r>
            <a:endParaRPr lang="en-US" altLang="zh-TW" dirty="0"/>
          </a:p>
          <a:p>
            <a:r>
              <a:rPr lang="zh-TW" altLang="en-US" dirty="0"/>
              <a:t>用</a:t>
            </a:r>
            <a:r>
              <a:rPr lang="en-US" altLang="zh-TW" dirty="0"/>
              <a:t>AI – </a:t>
            </a:r>
            <a:r>
              <a:rPr lang="zh-TW" altLang="en-US" dirty="0"/>
              <a:t>自己還是要有基礎能力，才能有效運用</a:t>
            </a:r>
            <a:r>
              <a:rPr lang="en-US" altLang="zh-TW" dirty="0"/>
              <a:t>AI</a:t>
            </a:r>
            <a:r>
              <a:rPr lang="zh-TW" altLang="en-US" dirty="0"/>
              <a:t> </a:t>
            </a:r>
            <a:r>
              <a:rPr lang="en-US" altLang="zh-TW" dirty="0">
                <a:sym typeface="Wingdings" panose="05000000000000000000" pitchFamily="2" charset="2"/>
              </a:rPr>
              <a:t></a:t>
            </a:r>
            <a:r>
              <a:rPr lang="zh-TW" altLang="en-US" dirty="0">
                <a:sym typeface="Wingdings" panose="05000000000000000000" pitchFamily="2" charset="2"/>
              </a:rPr>
              <a:t> 素養與知能</a:t>
            </a:r>
            <a:endParaRPr lang="en-US" altLang="zh-TW" dirty="0"/>
          </a:p>
          <a:p>
            <a:r>
              <a:rPr lang="en-US" altLang="zh-TW" dirty="0"/>
              <a:t>AI</a:t>
            </a:r>
            <a:r>
              <a:rPr lang="zh-TW" altLang="en-US" dirty="0"/>
              <a:t>時代的閱讀與寫作 </a:t>
            </a:r>
            <a:r>
              <a:rPr lang="en-US" altLang="zh-TW" dirty="0"/>
              <a:t>(</a:t>
            </a:r>
            <a:r>
              <a:rPr lang="zh-TW" altLang="en-US" dirty="0"/>
              <a:t>可以把閱讀與寫作換成其他名詞</a:t>
            </a:r>
            <a:r>
              <a:rPr lang="en-US" altLang="zh-TW" dirty="0"/>
              <a:t>)</a:t>
            </a:r>
          </a:p>
        </p:txBody>
      </p:sp>
      <p:sp>
        <p:nvSpPr>
          <p:cNvPr id="4" name="投影片編號版面配置區 3">
            <a:extLst>
              <a:ext uri="{FF2B5EF4-FFF2-40B4-BE49-F238E27FC236}">
                <a16:creationId xmlns:a16="http://schemas.microsoft.com/office/drawing/2014/main" id="{026AA8F1-8CD5-49C9-BC82-C498CA6BB824}"/>
              </a:ext>
            </a:extLst>
          </p:cNvPr>
          <p:cNvSpPr>
            <a:spLocks noGrp="1"/>
          </p:cNvSpPr>
          <p:nvPr>
            <p:ph type="sldNum" sz="quarter" idx="12"/>
          </p:nvPr>
        </p:nvSpPr>
        <p:spPr/>
        <p:txBody>
          <a:bodyPr/>
          <a:lstStyle/>
          <a:p>
            <a:fld id="{BA64D8DE-A286-4C21-8B3B-EAC193184876}" type="slidenum">
              <a:rPr lang="en-US" altLang="zh-TW" smtClean="0"/>
              <a:pPr/>
              <a:t>79</a:t>
            </a:fld>
            <a:endParaRPr lang="en-US" altLang="zh-TW"/>
          </a:p>
        </p:txBody>
      </p:sp>
    </p:spTree>
    <p:extLst>
      <p:ext uri="{BB962C8B-B14F-4D97-AF65-F5344CB8AC3E}">
        <p14:creationId xmlns:p14="http://schemas.microsoft.com/office/powerpoint/2010/main" val="38647625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BCD8BEF-C335-434C-8D85-DF8920EBF34E}"/>
              </a:ext>
            </a:extLst>
          </p:cNvPr>
          <p:cNvSpPr>
            <a:spLocks noGrp="1"/>
          </p:cNvSpPr>
          <p:nvPr>
            <p:ph type="title"/>
          </p:nvPr>
        </p:nvSpPr>
        <p:spPr/>
        <p:txBody>
          <a:bodyPr/>
          <a:lstStyle/>
          <a:p>
            <a:r>
              <a:rPr lang="en-US" altLang="zh-TW" dirty="0"/>
              <a:t>AI</a:t>
            </a:r>
            <a:r>
              <a:rPr lang="zh-TW" altLang="en-US" dirty="0"/>
              <a:t>素養量表</a:t>
            </a:r>
            <a:r>
              <a:rPr lang="en-US" altLang="zh-TW" dirty="0"/>
              <a:t>—</a:t>
            </a:r>
            <a:r>
              <a:rPr lang="zh-TW" altLang="zh-TW" dirty="0"/>
              <a:t>實際的應用</a:t>
            </a:r>
            <a:br>
              <a:rPr lang="zh-TW" altLang="zh-TW" dirty="0">
                <a:latin typeface="Times New Roman" panose="02020603050405020304" pitchFamily="18" charset="0"/>
                <a:ea typeface="微軟正黑體" panose="020B0604030504040204" pitchFamily="34" charset="-120"/>
              </a:rPr>
            </a:br>
            <a:endParaRPr lang="zh-TW" altLang="en-US" dirty="0"/>
          </a:p>
        </p:txBody>
      </p:sp>
      <p:graphicFrame>
        <p:nvGraphicFramePr>
          <p:cNvPr id="5" name="內容版面配置區 4">
            <a:extLst>
              <a:ext uri="{FF2B5EF4-FFF2-40B4-BE49-F238E27FC236}">
                <a16:creationId xmlns:a16="http://schemas.microsoft.com/office/drawing/2014/main" id="{F0FEBDAF-6CF6-4AA3-9D86-F0900D79F0F1}"/>
              </a:ext>
            </a:extLst>
          </p:cNvPr>
          <p:cNvGraphicFramePr>
            <a:graphicFrameLocks noGrp="1"/>
          </p:cNvGraphicFramePr>
          <p:nvPr>
            <p:ph idx="1"/>
          </p:nvPr>
        </p:nvGraphicFramePr>
        <p:xfrm>
          <a:off x="2567608" y="1700808"/>
          <a:ext cx="7418446" cy="2926080"/>
        </p:xfrm>
        <a:graphic>
          <a:graphicData uri="http://schemas.openxmlformats.org/drawingml/2006/table">
            <a:tbl>
              <a:tblPr firstRow="1" firstCol="1" bandRow="1">
                <a:tableStyleId>{68D230F3-CF80-4859-8CE7-A43EE81993B5}</a:tableStyleId>
              </a:tblPr>
              <a:tblGrid>
                <a:gridCol w="7418446">
                  <a:extLst>
                    <a:ext uri="{9D8B030D-6E8A-4147-A177-3AD203B41FA5}">
                      <a16:colId xmlns:a16="http://schemas.microsoft.com/office/drawing/2014/main" val="3969485434"/>
                    </a:ext>
                  </a:extLst>
                </a:gridCol>
              </a:tblGrid>
              <a:tr h="0">
                <a:tc>
                  <a:txBody>
                    <a:bodyPr/>
                    <a:lstStyle/>
                    <a:p>
                      <a:pPr algn="ctr"/>
                      <a:r>
                        <a:rPr lang="zh-TW" sz="1600" dirty="0">
                          <a:effectLst/>
                        </a:rPr>
                        <a:t>實際的應用</a:t>
                      </a:r>
                      <a:endParaRPr lang="zh-TW" sz="1600" dirty="0">
                        <a:effectLst/>
                        <a:latin typeface="Times New Roman" panose="02020603050405020304" pitchFamily="18" charset="0"/>
                        <a:ea typeface="微軟正黑體" panose="020B0604030504040204" pitchFamily="34" charset="-120"/>
                      </a:endParaRPr>
                    </a:p>
                  </a:txBody>
                  <a:tcPr marL="68580" marR="68580" marT="0" marB="0"/>
                </a:tc>
                <a:extLst>
                  <a:ext uri="{0D108BD9-81ED-4DB2-BD59-A6C34878D82A}">
                    <a16:rowId xmlns:a16="http://schemas.microsoft.com/office/drawing/2014/main" val="3578622766"/>
                  </a:ext>
                </a:extLst>
              </a:tr>
              <a:tr h="0">
                <a:tc>
                  <a:txBody>
                    <a:bodyPr/>
                    <a:lstStyle/>
                    <a:p>
                      <a:r>
                        <a:rPr lang="zh-TW" sz="1600">
                          <a:effectLst/>
                        </a:rPr>
                        <a:t>我能從我的日常生活（個人或專業）中舉例說明我可能與人工智慧接觸的情況</a:t>
                      </a:r>
                      <a:endParaRPr lang="zh-TW" sz="1600">
                        <a:effectLst/>
                        <a:latin typeface="Times New Roman" panose="02020603050405020304" pitchFamily="18" charset="0"/>
                        <a:ea typeface="微軟正黑體" panose="020B0604030504040204" pitchFamily="34" charset="-120"/>
                      </a:endParaRPr>
                    </a:p>
                  </a:txBody>
                  <a:tcPr marL="68580" marR="68580" marT="0" marB="0"/>
                </a:tc>
                <a:extLst>
                  <a:ext uri="{0D108BD9-81ED-4DB2-BD59-A6C34878D82A}">
                    <a16:rowId xmlns:a16="http://schemas.microsoft.com/office/drawing/2014/main" val="3749985582"/>
                  </a:ext>
                </a:extLst>
              </a:tr>
              <a:tr h="0">
                <a:tc>
                  <a:txBody>
                    <a:bodyPr/>
                    <a:lstStyle/>
                    <a:p>
                      <a:r>
                        <a:rPr lang="zh-TW" sz="1600">
                          <a:effectLst/>
                        </a:rPr>
                        <a:t>我能解釋開發和使用人工智慧應用時為何必須考慮資料安全性</a:t>
                      </a:r>
                      <a:endParaRPr lang="zh-TW" sz="1600">
                        <a:effectLst/>
                        <a:latin typeface="Times New Roman" panose="02020603050405020304" pitchFamily="18" charset="0"/>
                        <a:ea typeface="微軟正黑體" panose="020B0604030504040204" pitchFamily="34" charset="-120"/>
                      </a:endParaRPr>
                    </a:p>
                  </a:txBody>
                  <a:tcPr marL="68580" marR="68580" marT="0" marB="0"/>
                </a:tc>
                <a:extLst>
                  <a:ext uri="{0D108BD9-81ED-4DB2-BD59-A6C34878D82A}">
                    <a16:rowId xmlns:a16="http://schemas.microsoft.com/office/drawing/2014/main" val="885571757"/>
                  </a:ext>
                </a:extLst>
              </a:tr>
              <a:tr h="0">
                <a:tc>
                  <a:txBody>
                    <a:bodyPr/>
                    <a:lstStyle/>
                    <a:p>
                      <a:r>
                        <a:rPr lang="zh-TW" sz="1600">
                          <a:effectLst/>
                        </a:rPr>
                        <a:t>我能列舉由人工智慧支持的技術應用的範例</a:t>
                      </a:r>
                      <a:endParaRPr lang="zh-TW" sz="1600">
                        <a:effectLst/>
                        <a:latin typeface="Times New Roman" panose="02020603050405020304" pitchFamily="18" charset="0"/>
                        <a:ea typeface="微軟正黑體" panose="020B0604030504040204" pitchFamily="34" charset="-120"/>
                      </a:endParaRPr>
                    </a:p>
                  </a:txBody>
                  <a:tcPr marL="68580" marR="68580" marT="0" marB="0"/>
                </a:tc>
                <a:extLst>
                  <a:ext uri="{0D108BD9-81ED-4DB2-BD59-A6C34878D82A}">
                    <a16:rowId xmlns:a16="http://schemas.microsoft.com/office/drawing/2014/main" val="2382253584"/>
                  </a:ext>
                </a:extLst>
              </a:tr>
              <a:tr h="0">
                <a:tc>
                  <a:txBody>
                    <a:bodyPr/>
                    <a:lstStyle/>
                    <a:p>
                      <a:r>
                        <a:rPr lang="zh-TW" sz="1600">
                          <a:effectLst/>
                        </a:rPr>
                        <a:t>我能判斷我所使用的技術是否由人工智慧支持</a:t>
                      </a:r>
                      <a:endParaRPr lang="zh-TW" sz="1600">
                        <a:effectLst/>
                        <a:latin typeface="Times New Roman" panose="02020603050405020304" pitchFamily="18" charset="0"/>
                        <a:ea typeface="微軟正黑體" panose="020B0604030504040204" pitchFamily="34" charset="-120"/>
                      </a:endParaRPr>
                    </a:p>
                  </a:txBody>
                  <a:tcPr marL="68580" marR="68580" marT="0" marB="0"/>
                </a:tc>
                <a:extLst>
                  <a:ext uri="{0D108BD9-81ED-4DB2-BD59-A6C34878D82A}">
                    <a16:rowId xmlns:a16="http://schemas.microsoft.com/office/drawing/2014/main" val="3914557297"/>
                  </a:ext>
                </a:extLst>
              </a:tr>
              <a:tr h="0">
                <a:tc>
                  <a:txBody>
                    <a:bodyPr/>
                    <a:lstStyle/>
                    <a:p>
                      <a:r>
                        <a:rPr lang="zh-TW" sz="1600">
                          <a:effectLst/>
                        </a:rPr>
                        <a:t>我能評估我領域內的問題是否可以和應該用人工智慧方法解決</a:t>
                      </a:r>
                      <a:endParaRPr lang="zh-TW" sz="1600">
                        <a:effectLst/>
                        <a:latin typeface="Times New Roman" panose="02020603050405020304" pitchFamily="18" charset="0"/>
                        <a:ea typeface="微軟正黑體" panose="020B0604030504040204" pitchFamily="34" charset="-120"/>
                      </a:endParaRPr>
                    </a:p>
                  </a:txBody>
                  <a:tcPr marL="68580" marR="68580" marT="0" marB="0"/>
                </a:tc>
                <a:extLst>
                  <a:ext uri="{0D108BD9-81ED-4DB2-BD59-A6C34878D82A}">
                    <a16:rowId xmlns:a16="http://schemas.microsoft.com/office/drawing/2014/main" val="1043192455"/>
                  </a:ext>
                </a:extLst>
              </a:tr>
              <a:tr h="0">
                <a:tc>
                  <a:txBody>
                    <a:bodyPr/>
                    <a:lstStyle/>
                    <a:p>
                      <a:r>
                        <a:rPr lang="zh-TW" sz="1600">
                          <a:effectLst/>
                        </a:rPr>
                        <a:t>我能列出使用AI輔助自然語言處理/理解的應用</a:t>
                      </a:r>
                      <a:endParaRPr lang="zh-TW" sz="1600">
                        <a:effectLst/>
                        <a:latin typeface="Times New Roman" panose="02020603050405020304" pitchFamily="18" charset="0"/>
                        <a:ea typeface="微軟正黑體" panose="020B0604030504040204" pitchFamily="34" charset="-120"/>
                      </a:endParaRPr>
                    </a:p>
                  </a:txBody>
                  <a:tcPr marL="68580" marR="68580" marT="0" marB="0"/>
                </a:tc>
                <a:extLst>
                  <a:ext uri="{0D108BD9-81ED-4DB2-BD59-A6C34878D82A}">
                    <a16:rowId xmlns:a16="http://schemas.microsoft.com/office/drawing/2014/main" val="1136786623"/>
                  </a:ext>
                </a:extLst>
              </a:tr>
              <a:tr h="0">
                <a:tc>
                  <a:txBody>
                    <a:bodyPr/>
                    <a:lstStyle/>
                    <a:p>
                      <a:r>
                        <a:rPr lang="zh-TW" sz="1600">
                          <a:effectLst/>
                        </a:rPr>
                        <a:t>我能描述人工智慧對未來可能產生的影響</a:t>
                      </a:r>
                      <a:endParaRPr lang="zh-TW" sz="1600">
                        <a:effectLst/>
                        <a:latin typeface="Times New Roman" panose="02020603050405020304" pitchFamily="18" charset="0"/>
                        <a:ea typeface="微軟正黑體" panose="020B0604030504040204" pitchFamily="34" charset="-120"/>
                      </a:endParaRPr>
                    </a:p>
                  </a:txBody>
                  <a:tcPr marL="68580" marR="68580" marT="0" marB="0"/>
                </a:tc>
                <a:extLst>
                  <a:ext uri="{0D108BD9-81ED-4DB2-BD59-A6C34878D82A}">
                    <a16:rowId xmlns:a16="http://schemas.microsoft.com/office/drawing/2014/main" val="1921383343"/>
                  </a:ext>
                </a:extLst>
              </a:tr>
              <a:tr h="0">
                <a:tc>
                  <a:txBody>
                    <a:bodyPr/>
                    <a:lstStyle/>
                    <a:p>
                      <a:r>
                        <a:rPr lang="zh-TW" sz="1600">
                          <a:effectLst/>
                        </a:rPr>
                        <a:t>我能解釋人工智慧最近為何變得越來越重要</a:t>
                      </a:r>
                      <a:endParaRPr lang="zh-TW" sz="1600">
                        <a:effectLst/>
                        <a:latin typeface="Times New Roman" panose="02020603050405020304" pitchFamily="18" charset="0"/>
                        <a:ea typeface="微軟正黑體" panose="020B0604030504040204" pitchFamily="34" charset="-120"/>
                      </a:endParaRPr>
                    </a:p>
                  </a:txBody>
                  <a:tcPr marL="68580" marR="68580" marT="0" marB="0"/>
                </a:tc>
                <a:extLst>
                  <a:ext uri="{0D108BD9-81ED-4DB2-BD59-A6C34878D82A}">
                    <a16:rowId xmlns:a16="http://schemas.microsoft.com/office/drawing/2014/main" val="2303826110"/>
                  </a:ext>
                </a:extLst>
              </a:tr>
              <a:tr h="0">
                <a:tc>
                  <a:txBody>
                    <a:bodyPr/>
                    <a:lstStyle/>
                    <a:p>
                      <a:r>
                        <a:rPr lang="zh-TW" sz="1600">
                          <a:effectLst/>
                        </a:rPr>
                        <a:t>我能批判性評估人工智慧應用對至少一個學科領域的影響</a:t>
                      </a:r>
                      <a:endParaRPr lang="zh-TW" sz="1600">
                        <a:effectLst/>
                        <a:latin typeface="Times New Roman" panose="02020603050405020304" pitchFamily="18" charset="0"/>
                        <a:ea typeface="微軟正黑體" panose="020B0604030504040204" pitchFamily="34" charset="-120"/>
                      </a:endParaRPr>
                    </a:p>
                  </a:txBody>
                  <a:tcPr marL="68580" marR="68580" marT="0" marB="0"/>
                </a:tc>
                <a:extLst>
                  <a:ext uri="{0D108BD9-81ED-4DB2-BD59-A6C34878D82A}">
                    <a16:rowId xmlns:a16="http://schemas.microsoft.com/office/drawing/2014/main" val="2776411419"/>
                  </a:ext>
                </a:extLst>
              </a:tr>
              <a:tr h="0">
                <a:tc>
                  <a:txBody>
                    <a:bodyPr/>
                    <a:lstStyle/>
                    <a:p>
                      <a:r>
                        <a:rPr lang="zh-TW" sz="1600">
                          <a:effectLst/>
                        </a:rPr>
                        <a:t>我能列出人工智慧的優勢</a:t>
                      </a:r>
                      <a:endParaRPr lang="zh-TW" sz="1600">
                        <a:effectLst/>
                        <a:latin typeface="Times New Roman" panose="02020603050405020304" pitchFamily="18" charset="0"/>
                        <a:ea typeface="微軟正黑體" panose="020B0604030504040204" pitchFamily="34" charset="-120"/>
                      </a:endParaRPr>
                    </a:p>
                  </a:txBody>
                  <a:tcPr marL="68580" marR="68580" marT="0" marB="0"/>
                </a:tc>
                <a:extLst>
                  <a:ext uri="{0D108BD9-81ED-4DB2-BD59-A6C34878D82A}">
                    <a16:rowId xmlns:a16="http://schemas.microsoft.com/office/drawing/2014/main" val="1724082530"/>
                  </a:ext>
                </a:extLst>
              </a:tr>
              <a:tr h="0">
                <a:tc>
                  <a:txBody>
                    <a:bodyPr/>
                    <a:lstStyle/>
                    <a:p>
                      <a:r>
                        <a:rPr lang="zh-TW" sz="1600" dirty="0">
                          <a:effectLst/>
                        </a:rPr>
                        <a:t>我能解釋演算法一詞的含義</a:t>
                      </a:r>
                      <a:endParaRPr lang="zh-TW" sz="1600" dirty="0">
                        <a:effectLst/>
                        <a:latin typeface="Times New Roman" panose="02020603050405020304" pitchFamily="18" charset="0"/>
                        <a:ea typeface="微軟正黑體" panose="020B0604030504040204" pitchFamily="34" charset="-120"/>
                      </a:endParaRPr>
                    </a:p>
                  </a:txBody>
                  <a:tcPr marL="68580" marR="68580" marT="0" marB="0"/>
                </a:tc>
                <a:extLst>
                  <a:ext uri="{0D108BD9-81ED-4DB2-BD59-A6C34878D82A}">
                    <a16:rowId xmlns:a16="http://schemas.microsoft.com/office/drawing/2014/main" val="2211332930"/>
                  </a:ext>
                </a:extLst>
              </a:tr>
            </a:tbl>
          </a:graphicData>
        </a:graphic>
      </p:graphicFrame>
      <p:sp>
        <p:nvSpPr>
          <p:cNvPr id="4" name="投影片編號版面配置區 3">
            <a:extLst>
              <a:ext uri="{FF2B5EF4-FFF2-40B4-BE49-F238E27FC236}">
                <a16:creationId xmlns:a16="http://schemas.microsoft.com/office/drawing/2014/main" id="{C5E04B37-336D-4CA6-95AD-429179A3144E}"/>
              </a:ext>
            </a:extLst>
          </p:cNvPr>
          <p:cNvSpPr>
            <a:spLocks noGrp="1"/>
          </p:cNvSpPr>
          <p:nvPr>
            <p:ph type="sldNum" sz="quarter" idx="12"/>
          </p:nvPr>
        </p:nvSpPr>
        <p:spPr/>
        <p:txBody>
          <a:bodyPr/>
          <a:lstStyle/>
          <a:p>
            <a:pPr>
              <a:defRPr/>
            </a:pPr>
            <a:fld id="{A5700B3C-C64C-4571-A859-10CF07BFE63A}" type="slidenum">
              <a:rPr lang="en-US" altLang="zh-TW" smtClean="0"/>
              <a:pPr>
                <a:defRPr/>
              </a:pPr>
              <a:t>8</a:t>
            </a:fld>
            <a:endParaRPr lang="en-US" altLang="zh-TW" dirty="0"/>
          </a:p>
        </p:txBody>
      </p:sp>
      <p:sp>
        <p:nvSpPr>
          <p:cNvPr id="6" name="文字方塊 5">
            <a:extLst>
              <a:ext uri="{FF2B5EF4-FFF2-40B4-BE49-F238E27FC236}">
                <a16:creationId xmlns:a16="http://schemas.microsoft.com/office/drawing/2014/main" id="{41C5E2F0-0A23-463A-A7FD-CCA6E7DFF314}"/>
              </a:ext>
            </a:extLst>
          </p:cNvPr>
          <p:cNvSpPr txBox="1"/>
          <p:nvPr/>
        </p:nvSpPr>
        <p:spPr>
          <a:xfrm>
            <a:off x="3359696" y="5312946"/>
            <a:ext cx="5284459" cy="246221"/>
          </a:xfrm>
          <a:prstGeom prst="rect">
            <a:avLst/>
          </a:prstGeom>
          <a:solidFill>
            <a:schemeClr val="accent1">
              <a:lumMod val="20000"/>
              <a:lumOff val="80000"/>
            </a:schemeClr>
          </a:solidFill>
        </p:spPr>
        <p:txBody>
          <a:bodyPr wrap="square">
            <a:spAutoFit/>
          </a:bodyPr>
          <a:lstStyle>
            <a:defPPr>
              <a:defRPr lang="zh-TW"/>
            </a:defPPr>
            <a:lvl1pPr algn="just">
              <a:defRPr sz="1000"/>
            </a:lvl1pPr>
          </a:lstStyle>
          <a:p>
            <a:r>
              <a:rPr lang="en-US" altLang="zh-TW"/>
              <a:t>(Laupichler</a:t>
            </a:r>
            <a:r>
              <a:rPr lang="en-US" altLang="zh-TW" dirty="0"/>
              <a:t>, Aster</a:t>
            </a:r>
            <a:r>
              <a:rPr lang="en-US" altLang="zh-TW"/>
              <a:t>, Haverkamp</a:t>
            </a:r>
            <a:r>
              <a:rPr lang="en-US" altLang="zh-TW" dirty="0"/>
              <a:t>, </a:t>
            </a:r>
            <a:r>
              <a:rPr lang="en-US" altLang="zh-TW"/>
              <a:t>&amp; Raupach</a:t>
            </a:r>
            <a:r>
              <a:rPr lang="en-US" altLang="zh-TW" dirty="0"/>
              <a:t>, 2023</a:t>
            </a:r>
            <a:r>
              <a:rPr lang="en-US" altLang="zh-TW"/>
              <a:t>; Laupichler</a:t>
            </a:r>
            <a:r>
              <a:rPr lang="en-US" altLang="zh-TW" dirty="0"/>
              <a:t>, Aster, </a:t>
            </a:r>
            <a:r>
              <a:rPr lang="en-US" altLang="zh-TW"/>
              <a:t>&amp; Raupach</a:t>
            </a:r>
            <a:r>
              <a:rPr lang="en-US" altLang="zh-TW" dirty="0"/>
              <a:t>, 2023)</a:t>
            </a:r>
            <a:endParaRPr lang="zh-TW" altLang="en-US" dirty="0"/>
          </a:p>
        </p:txBody>
      </p:sp>
    </p:spTree>
    <p:extLst>
      <p:ext uri="{BB962C8B-B14F-4D97-AF65-F5344CB8AC3E}">
        <p14:creationId xmlns:p14="http://schemas.microsoft.com/office/powerpoint/2010/main" val="14466088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a:extLst>
              <a:ext uri="{FF2B5EF4-FFF2-40B4-BE49-F238E27FC236}">
                <a16:creationId xmlns:a16="http://schemas.microsoft.com/office/drawing/2014/main" id="{B1676D38-1548-37B4-8986-9541AF0EA7E4}"/>
              </a:ext>
            </a:extLst>
          </p:cNvPr>
          <p:cNvSpPr>
            <a:spLocks noGrp="1"/>
          </p:cNvSpPr>
          <p:nvPr>
            <p:ph type="title"/>
          </p:nvPr>
        </p:nvSpPr>
        <p:spPr/>
        <p:txBody>
          <a:bodyPr/>
          <a:lstStyle/>
          <a:p>
            <a:r>
              <a:rPr lang="zh-TW" altLang="en-US" dirty="0"/>
              <a:t>結論 </a:t>
            </a:r>
            <a:r>
              <a:rPr lang="en-US" altLang="zh-TW" dirty="0"/>
              <a:t>– AI</a:t>
            </a:r>
            <a:r>
              <a:rPr lang="zh-TW" altLang="en-US" dirty="0"/>
              <a:t>時代的閱讀與寫作</a:t>
            </a:r>
          </a:p>
        </p:txBody>
      </p:sp>
      <p:sp>
        <p:nvSpPr>
          <p:cNvPr id="4" name="投影片編號版面配置區 3">
            <a:extLst>
              <a:ext uri="{FF2B5EF4-FFF2-40B4-BE49-F238E27FC236}">
                <a16:creationId xmlns:a16="http://schemas.microsoft.com/office/drawing/2014/main" id="{784FC09F-1D52-5737-DBDB-B11107A9E2E2}"/>
              </a:ext>
            </a:extLst>
          </p:cNvPr>
          <p:cNvSpPr>
            <a:spLocks noGrp="1"/>
          </p:cNvSpPr>
          <p:nvPr>
            <p:ph type="sldNum" sz="quarter" idx="12"/>
          </p:nvPr>
        </p:nvSpPr>
        <p:spPr/>
        <p:txBody>
          <a:bodyPr/>
          <a:lstStyle/>
          <a:p>
            <a:pPr>
              <a:defRPr/>
            </a:pPr>
            <a:fld id="{A5700B3C-C64C-4571-A859-10CF07BFE63A}" type="slidenum">
              <a:rPr lang="en-US" altLang="zh-TW" smtClean="0"/>
              <a:pPr>
                <a:defRPr/>
              </a:pPr>
              <a:t>80</a:t>
            </a:fld>
            <a:endParaRPr lang="en-US" altLang="zh-TW" dirty="0"/>
          </a:p>
        </p:txBody>
      </p:sp>
      <p:sp>
        <p:nvSpPr>
          <p:cNvPr id="7" name="Shape 1">
            <a:extLst>
              <a:ext uri="{FF2B5EF4-FFF2-40B4-BE49-F238E27FC236}">
                <a16:creationId xmlns:a16="http://schemas.microsoft.com/office/drawing/2014/main" id="{EA4C538E-42D3-9B79-17F3-A1CF89BA6F20}"/>
              </a:ext>
            </a:extLst>
          </p:cNvPr>
          <p:cNvSpPr/>
          <p:nvPr/>
        </p:nvSpPr>
        <p:spPr>
          <a:xfrm>
            <a:off x="1788058" y="2492896"/>
            <a:ext cx="2352294" cy="731520"/>
          </a:xfrm>
          <a:prstGeom prst="roundRect">
            <a:avLst>
              <a:gd name="adj" fmla="val 15000"/>
            </a:avLst>
          </a:prstGeom>
          <a:solidFill>
            <a:srgbClr val="FFFFFF"/>
          </a:solidFill>
          <a:ln w="12700">
            <a:solidFill>
              <a:srgbClr val="6B5CC8"/>
            </a:solidFill>
            <a:prstDash val="solid"/>
          </a:ln>
          <a:effectLst>
            <a:outerShdw blurRad="25400" dist="12700" dir="2700000" algn="bl" rotWithShape="0">
              <a:srgbClr val="000000">
                <a:alpha val="8000"/>
              </a:srgbClr>
            </a:outerShdw>
          </a:effectLst>
        </p:spPr>
      </p:sp>
      <p:sp>
        <p:nvSpPr>
          <p:cNvPr id="8" name="Text 2">
            <a:extLst>
              <a:ext uri="{FF2B5EF4-FFF2-40B4-BE49-F238E27FC236}">
                <a16:creationId xmlns:a16="http://schemas.microsoft.com/office/drawing/2014/main" id="{99CB758B-4D90-2D3E-C0A5-3CFF5581A079}"/>
              </a:ext>
            </a:extLst>
          </p:cNvPr>
          <p:cNvSpPr/>
          <p:nvPr/>
        </p:nvSpPr>
        <p:spPr>
          <a:xfrm>
            <a:off x="1925218" y="2620912"/>
            <a:ext cx="2077974" cy="475488"/>
          </a:xfrm>
          <a:prstGeom prst="rect">
            <a:avLst/>
          </a:prstGeom>
          <a:noFill/>
          <a:ln/>
        </p:spPr>
        <p:txBody>
          <a:bodyPr wrap="square" lIns="254" tIns="254" rIns="254" bIns="254" rtlCol="0" anchor="ctr">
            <a:normAutofit/>
          </a:bodyPr>
          <a:lstStyle/>
          <a:p>
            <a:pPr marL="0" indent="0" algn="ctr">
              <a:buNone/>
            </a:pPr>
            <a:r>
              <a:rPr lang="en-US" sz="1500" b="1" dirty="0">
                <a:solidFill>
                  <a:srgbClr val="281D54"/>
                </a:solidFill>
                <a:latin typeface="Microsoft JhengHei" pitchFamily="34" charset="0"/>
                <a:ea typeface="Microsoft JhengHei" pitchFamily="34" charset="-122"/>
                <a:cs typeface="Microsoft JhengHei" pitchFamily="34" charset="-120"/>
              </a:rPr>
              <a:t>理解</a:t>
            </a:r>
            <a:endParaRPr lang="en-US" sz="1500" dirty="0"/>
          </a:p>
        </p:txBody>
      </p:sp>
      <p:sp>
        <p:nvSpPr>
          <p:cNvPr id="9" name="Shape 3">
            <a:extLst>
              <a:ext uri="{FF2B5EF4-FFF2-40B4-BE49-F238E27FC236}">
                <a16:creationId xmlns:a16="http://schemas.microsoft.com/office/drawing/2014/main" id="{32273374-8FB5-495E-0078-583243789E20}"/>
              </a:ext>
            </a:extLst>
          </p:cNvPr>
          <p:cNvSpPr/>
          <p:nvPr/>
        </p:nvSpPr>
        <p:spPr>
          <a:xfrm>
            <a:off x="4158640" y="2858656"/>
            <a:ext cx="118872" cy="0"/>
          </a:xfrm>
          <a:prstGeom prst="line">
            <a:avLst/>
          </a:prstGeom>
          <a:noFill/>
          <a:ln w="12700">
            <a:solidFill>
              <a:srgbClr val="6B5CC8"/>
            </a:solidFill>
            <a:prstDash val="solid"/>
            <a:headEnd type="none"/>
            <a:tailEnd type="triangle"/>
          </a:ln>
        </p:spPr>
      </p:sp>
      <p:sp>
        <p:nvSpPr>
          <p:cNvPr id="10" name="Shape 4">
            <a:extLst>
              <a:ext uri="{FF2B5EF4-FFF2-40B4-BE49-F238E27FC236}">
                <a16:creationId xmlns:a16="http://schemas.microsoft.com/office/drawing/2014/main" id="{6AD797D9-A1FB-9B96-63D5-1EF78CF49FEB}"/>
              </a:ext>
            </a:extLst>
          </p:cNvPr>
          <p:cNvSpPr/>
          <p:nvPr/>
        </p:nvSpPr>
        <p:spPr>
          <a:xfrm>
            <a:off x="4295800" y="2492896"/>
            <a:ext cx="2352294" cy="731520"/>
          </a:xfrm>
          <a:prstGeom prst="roundRect">
            <a:avLst>
              <a:gd name="adj" fmla="val 15000"/>
            </a:avLst>
          </a:prstGeom>
          <a:solidFill>
            <a:srgbClr val="FFFFFF"/>
          </a:solidFill>
          <a:ln w="12700">
            <a:solidFill>
              <a:srgbClr val="6B5CC8"/>
            </a:solidFill>
            <a:prstDash val="solid"/>
          </a:ln>
          <a:effectLst>
            <a:outerShdw blurRad="25400" dist="12700" dir="2700000" algn="bl" rotWithShape="0">
              <a:srgbClr val="000000">
                <a:alpha val="8000"/>
              </a:srgbClr>
            </a:outerShdw>
          </a:effectLst>
        </p:spPr>
      </p:sp>
      <p:sp>
        <p:nvSpPr>
          <p:cNvPr id="11" name="Text 5">
            <a:extLst>
              <a:ext uri="{FF2B5EF4-FFF2-40B4-BE49-F238E27FC236}">
                <a16:creationId xmlns:a16="http://schemas.microsoft.com/office/drawing/2014/main" id="{5E23B7BA-9679-654B-3D4D-A2C25EB2C8BF}"/>
              </a:ext>
            </a:extLst>
          </p:cNvPr>
          <p:cNvSpPr/>
          <p:nvPr/>
        </p:nvSpPr>
        <p:spPr>
          <a:xfrm>
            <a:off x="4432960" y="2620912"/>
            <a:ext cx="2077974" cy="475488"/>
          </a:xfrm>
          <a:prstGeom prst="rect">
            <a:avLst/>
          </a:prstGeom>
          <a:noFill/>
          <a:ln/>
        </p:spPr>
        <p:txBody>
          <a:bodyPr wrap="square" lIns="254" tIns="254" rIns="254" bIns="254" rtlCol="0" anchor="ctr">
            <a:normAutofit/>
          </a:bodyPr>
          <a:lstStyle/>
          <a:p>
            <a:pPr marL="0" indent="0" algn="ctr">
              <a:buNone/>
            </a:pPr>
            <a:r>
              <a:rPr lang="en-US" sz="1500" b="1" dirty="0">
                <a:solidFill>
                  <a:srgbClr val="281D54"/>
                </a:solidFill>
                <a:latin typeface="Microsoft JhengHei" pitchFamily="34" charset="0"/>
                <a:ea typeface="Microsoft JhengHei" pitchFamily="34" charset="-122"/>
                <a:cs typeface="Microsoft JhengHei" pitchFamily="34" charset="-120"/>
              </a:rPr>
              <a:t>比較</a:t>
            </a:r>
            <a:endParaRPr lang="en-US" sz="1500" dirty="0"/>
          </a:p>
        </p:txBody>
      </p:sp>
      <p:sp>
        <p:nvSpPr>
          <p:cNvPr id="12" name="Shape 6">
            <a:extLst>
              <a:ext uri="{FF2B5EF4-FFF2-40B4-BE49-F238E27FC236}">
                <a16:creationId xmlns:a16="http://schemas.microsoft.com/office/drawing/2014/main" id="{FFE11A58-A306-7975-5726-0C11A368E742}"/>
              </a:ext>
            </a:extLst>
          </p:cNvPr>
          <p:cNvSpPr/>
          <p:nvPr/>
        </p:nvSpPr>
        <p:spPr>
          <a:xfrm>
            <a:off x="6666382" y="2858656"/>
            <a:ext cx="118872" cy="0"/>
          </a:xfrm>
          <a:prstGeom prst="line">
            <a:avLst/>
          </a:prstGeom>
          <a:noFill/>
          <a:ln w="12700">
            <a:solidFill>
              <a:srgbClr val="6B5CC8"/>
            </a:solidFill>
            <a:prstDash val="solid"/>
            <a:headEnd type="none"/>
            <a:tailEnd type="triangle"/>
          </a:ln>
        </p:spPr>
      </p:sp>
      <p:sp>
        <p:nvSpPr>
          <p:cNvPr id="13" name="Shape 7">
            <a:extLst>
              <a:ext uri="{FF2B5EF4-FFF2-40B4-BE49-F238E27FC236}">
                <a16:creationId xmlns:a16="http://schemas.microsoft.com/office/drawing/2014/main" id="{25016DCF-6A82-9198-418A-8DB574D4E948}"/>
              </a:ext>
            </a:extLst>
          </p:cNvPr>
          <p:cNvSpPr/>
          <p:nvPr/>
        </p:nvSpPr>
        <p:spPr>
          <a:xfrm>
            <a:off x="6803542" y="2492896"/>
            <a:ext cx="2352294" cy="731520"/>
          </a:xfrm>
          <a:prstGeom prst="roundRect">
            <a:avLst>
              <a:gd name="adj" fmla="val 15000"/>
            </a:avLst>
          </a:prstGeom>
          <a:solidFill>
            <a:srgbClr val="FFFFFF"/>
          </a:solidFill>
          <a:ln w="12700">
            <a:solidFill>
              <a:srgbClr val="6B5CC8"/>
            </a:solidFill>
            <a:prstDash val="solid"/>
          </a:ln>
          <a:effectLst>
            <a:outerShdw blurRad="25400" dist="12700" dir="2700000" algn="bl" rotWithShape="0">
              <a:srgbClr val="000000">
                <a:alpha val="8000"/>
              </a:srgbClr>
            </a:outerShdw>
          </a:effectLst>
        </p:spPr>
      </p:sp>
      <p:sp>
        <p:nvSpPr>
          <p:cNvPr id="14" name="Text 8">
            <a:extLst>
              <a:ext uri="{FF2B5EF4-FFF2-40B4-BE49-F238E27FC236}">
                <a16:creationId xmlns:a16="http://schemas.microsoft.com/office/drawing/2014/main" id="{1A99C4F4-BB99-9F2F-C676-76C61ABDF531}"/>
              </a:ext>
            </a:extLst>
          </p:cNvPr>
          <p:cNvSpPr/>
          <p:nvPr/>
        </p:nvSpPr>
        <p:spPr>
          <a:xfrm>
            <a:off x="6940702" y="2620912"/>
            <a:ext cx="2077974" cy="475488"/>
          </a:xfrm>
          <a:prstGeom prst="rect">
            <a:avLst/>
          </a:prstGeom>
          <a:noFill/>
          <a:ln/>
        </p:spPr>
        <p:txBody>
          <a:bodyPr wrap="square" lIns="254" tIns="254" rIns="254" bIns="254" rtlCol="0" anchor="ctr">
            <a:normAutofit/>
          </a:bodyPr>
          <a:lstStyle/>
          <a:p>
            <a:pPr marL="0" indent="0" algn="ctr">
              <a:buNone/>
            </a:pPr>
            <a:r>
              <a:rPr lang="en-US" sz="1500" b="1" dirty="0">
                <a:solidFill>
                  <a:srgbClr val="281D54"/>
                </a:solidFill>
                <a:latin typeface="Microsoft JhengHei" pitchFamily="34" charset="0"/>
                <a:ea typeface="Microsoft JhengHei" pitchFamily="34" charset="-122"/>
                <a:cs typeface="Microsoft JhengHei" pitchFamily="34" charset="-120"/>
              </a:rPr>
              <a:t>查證</a:t>
            </a:r>
            <a:endParaRPr lang="en-US" sz="1500" dirty="0"/>
          </a:p>
        </p:txBody>
      </p:sp>
      <p:sp>
        <p:nvSpPr>
          <p:cNvPr id="15" name="Shape 9">
            <a:extLst>
              <a:ext uri="{FF2B5EF4-FFF2-40B4-BE49-F238E27FC236}">
                <a16:creationId xmlns:a16="http://schemas.microsoft.com/office/drawing/2014/main" id="{D500B442-B550-80E3-DCC1-B041F2F8DC47}"/>
              </a:ext>
            </a:extLst>
          </p:cNvPr>
          <p:cNvSpPr/>
          <p:nvPr/>
        </p:nvSpPr>
        <p:spPr>
          <a:xfrm>
            <a:off x="9174124" y="2858656"/>
            <a:ext cx="118872" cy="0"/>
          </a:xfrm>
          <a:prstGeom prst="line">
            <a:avLst/>
          </a:prstGeom>
          <a:noFill/>
          <a:ln w="12700">
            <a:solidFill>
              <a:srgbClr val="6B5CC8"/>
            </a:solidFill>
            <a:prstDash val="solid"/>
            <a:headEnd type="none"/>
            <a:tailEnd type="triangle"/>
          </a:ln>
        </p:spPr>
      </p:sp>
      <p:sp>
        <p:nvSpPr>
          <p:cNvPr id="16" name="Shape 10">
            <a:extLst>
              <a:ext uri="{FF2B5EF4-FFF2-40B4-BE49-F238E27FC236}">
                <a16:creationId xmlns:a16="http://schemas.microsoft.com/office/drawing/2014/main" id="{A7D7B5D1-CCBB-6983-E3E1-6959E2E08281}"/>
              </a:ext>
            </a:extLst>
          </p:cNvPr>
          <p:cNvSpPr/>
          <p:nvPr/>
        </p:nvSpPr>
        <p:spPr>
          <a:xfrm>
            <a:off x="9311284" y="2492896"/>
            <a:ext cx="2352294" cy="731520"/>
          </a:xfrm>
          <a:prstGeom prst="roundRect">
            <a:avLst>
              <a:gd name="adj" fmla="val 15000"/>
            </a:avLst>
          </a:prstGeom>
          <a:solidFill>
            <a:srgbClr val="F7F5FF"/>
          </a:solidFill>
          <a:ln w="12700">
            <a:solidFill>
              <a:srgbClr val="6B5CC8"/>
            </a:solidFill>
            <a:prstDash val="solid"/>
          </a:ln>
          <a:effectLst>
            <a:outerShdw blurRad="25400" dist="12700" dir="2700000" algn="bl" rotWithShape="0">
              <a:srgbClr val="000000">
                <a:alpha val="8000"/>
              </a:srgbClr>
            </a:outerShdw>
          </a:effectLst>
        </p:spPr>
      </p:sp>
      <p:sp>
        <p:nvSpPr>
          <p:cNvPr id="17" name="Text 11">
            <a:extLst>
              <a:ext uri="{FF2B5EF4-FFF2-40B4-BE49-F238E27FC236}">
                <a16:creationId xmlns:a16="http://schemas.microsoft.com/office/drawing/2014/main" id="{0A8CDDFD-DEA0-8D09-6FD7-7C14E98E6200}"/>
              </a:ext>
            </a:extLst>
          </p:cNvPr>
          <p:cNvSpPr/>
          <p:nvPr/>
        </p:nvSpPr>
        <p:spPr>
          <a:xfrm>
            <a:off x="9448444" y="2620912"/>
            <a:ext cx="2077974" cy="475488"/>
          </a:xfrm>
          <a:prstGeom prst="rect">
            <a:avLst/>
          </a:prstGeom>
          <a:noFill/>
          <a:ln/>
        </p:spPr>
        <p:txBody>
          <a:bodyPr wrap="square" lIns="254" tIns="254" rIns="254" bIns="254" rtlCol="0" anchor="ctr">
            <a:normAutofit/>
          </a:bodyPr>
          <a:lstStyle/>
          <a:p>
            <a:pPr marL="0" indent="0" algn="ctr">
              <a:buNone/>
            </a:pPr>
            <a:r>
              <a:rPr lang="en-US" sz="1500" b="1" dirty="0">
                <a:solidFill>
                  <a:srgbClr val="281D54"/>
                </a:solidFill>
                <a:latin typeface="Microsoft JhengHei" pitchFamily="34" charset="0"/>
                <a:ea typeface="Microsoft JhengHei" pitchFamily="34" charset="-122"/>
                <a:cs typeface="Microsoft JhengHei" pitchFamily="34" charset="-120"/>
              </a:rPr>
              <a:t>判斷</a:t>
            </a:r>
            <a:endParaRPr lang="en-US" sz="1500" dirty="0"/>
          </a:p>
        </p:txBody>
      </p:sp>
      <p:sp>
        <p:nvSpPr>
          <p:cNvPr id="18" name="Shape 1">
            <a:extLst>
              <a:ext uri="{FF2B5EF4-FFF2-40B4-BE49-F238E27FC236}">
                <a16:creationId xmlns:a16="http://schemas.microsoft.com/office/drawing/2014/main" id="{D05991DC-973C-B9BE-4577-ADED3D84FC46}"/>
              </a:ext>
            </a:extLst>
          </p:cNvPr>
          <p:cNvSpPr/>
          <p:nvPr/>
        </p:nvSpPr>
        <p:spPr>
          <a:xfrm>
            <a:off x="1847494" y="3537219"/>
            <a:ext cx="2148840" cy="1417320"/>
          </a:xfrm>
          <a:prstGeom prst="roundRect">
            <a:avLst>
              <a:gd name="adj" fmla="val 7742"/>
            </a:avLst>
          </a:prstGeom>
          <a:solidFill>
            <a:srgbClr val="FFF6F7"/>
          </a:solidFill>
          <a:ln w="12700">
            <a:solidFill>
              <a:srgbClr val="E84B6A"/>
            </a:solidFill>
            <a:prstDash val="solid"/>
          </a:ln>
          <a:effectLst>
            <a:outerShdw blurRad="25400" dist="12700" dir="2700000" algn="bl" rotWithShape="0">
              <a:srgbClr val="000000">
                <a:alpha val="8000"/>
              </a:srgbClr>
            </a:outerShdw>
          </a:effectLst>
        </p:spPr>
      </p:sp>
      <p:sp>
        <p:nvSpPr>
          <p:cNvPr id="19" name="Text 2">
            <a:extLst>
              <a:ext uri="{FF2B5EF4-FFF2-40B4-BE49-F238E27FC236}">
                <a16:creationId xmlns:a16="http://schemas.microsoft.com/office/drawing/2014/main" id="{61591D03-241A-D881-CE0A-FCD1C3534E47}"/>
              </a:ext>
            </a:extLst>
          </p:cNvPr>
          <p:cNvSpPr/>
          <p:nvPr/>
        </p:nvSpPr>
        <p:spPr>
          <a:xfrm>
            <a:off x="1984654" y="3665235"/>
            <a:ext cx="1874520" cy="1161288"/>
          </a:xfrm>
          <a:prstGeom prst="rect">
            <a:avLst/>
          </a:prstGeom>
          <a:noFill/>
          <a:ln/>
        </p:spPr>
        <p:txBody>
          <a:bodyPr wrap="square" lIns="254" tIns="254" rIns="254" bIns="254" rtlCol="0" anchor="ctr">
            <a:normAutofit/>
          </a:bodyPr>
          <a:lstStyle/>
          <a:p>
            <a:pPr marL="0" indent="0" algn="ctr">
              <a:buNone/>
            </a:pPr>
            <a:r>
              <a:rPr lang="en-US" sz="1900" b="1" dirty="0">
                <a:solidFill>
                  <a:srgbClr val="281D54"/>
                </a:solidFill>
                <a:latin typeface="Microsoft JhengHei" pitchFamily="34" charset="0"/>
                <a:ea typeface="Microsoft JhengHei" pitchFamily="34" charset="-122"/>
                <a:cs typeface="Microsoft JhengHei" pitchFamily="34" charset="-120"/>
              </a:rPr>
              <a:t>1 代做</a:t>
            </a:r>
            <a:endParaRPr lang="en-US" sz="1900" dirty="0"/>
          </a:p>
          <a:p>
            <a:pPr marL="0" indent="0" algn="ctr">
              <a:buNone/>
            </a:pPr>
            <a:r>
              <a:rPr lang="en-US" sz="1900" b="1" dirty="0">
                <a:solidFill>
                  <a:srgbClr val="281D54"/>
                </a:solidFill>
                <a:latin typeface="Microsoft JhengHei" pitchFamily="34" charset="0"/>
                <a:ea typeface="Microsoft JhengHei" pitchFamily="34" charset="-122"/>
                <a:cs typeface="Microsoft JhengHei" pitchFamily="34" charset="-120"/>
              </a:rPr>
              <a:t>AI 幫我寫答案</a:t>
            </a:r>
            <a:endParaRPr lang="en-US" sz="1900" dirty="0"/>
          </a:p>
        </p:txBody>
      </p:sp>
      <p:sp>
        <p:nvSpPr>
          <p:cNvPr id="20" name="Shape 3">
            <a:extLst>
              <a:ext uri="{FF2B5EF4-FFF2-40B4-BE49-F238E27FC236}">
                <a16:creationId xmlns:a16="http://schemas.microsoft.com/office/drawing/2014/main" id="{A087C8EF-1992-4B9A-BCDB-45F033813E86}"/>
              </a:ext>
            </a:extLst>
          </p:cNvPr>
          <p:cNvSpPr/>
          <p:nvPr/>
        </p:nvSpPr>
        <p:spPr>
          <a:xfrm>
            <a:off x="4087774" y="4241307"/>
            <a:ext cx="228600" cy="0"/>
          </a:xfrm>
          <a:prstGeom prst="line">
            <a:avLst/>
          </a:prstGeom>
          <a:noFill/>
          <a:ln w="12700">
            <a:solidFill>
              <a:srgbClr val="6B5CC8"/>
            </a:solidFill>
            <a:prstDash val="solid"/>
            <a:headEnd type="none"/>
            <a:tailEnd type="triangle"/>
          </a:ln>
        </p:spPr>
      </p:sp>
      <p:sp>
        <p:nvSpPr>
          <p:cNvPr id="21" name="Shape 4">
            <a:extLst>
              <a:ext uri="{FF2B5EF4-FFF2-40B4-BE49-F238E27FC236}">
                <a16:creationId xmlns:a16="http://schemas.microsoft.com/office/drawing/2014/main" id="{759D20CD-C00C-CD87-3298-1B012CB18358}"/>
              </a:ext>
            </a:extLst>
          </p:cNvPr>
          <p:cNvSpPr/>
          <p:nvPr/>
        </p:nvSpPr>
        <p:spPr>
          <a:xfrm>
            <a:off x="4362094" y="3537219"/>
            <a:ext cx="2148840" cy="1417320"/>
          </a:xfrm>
          <a:prstGeom prst="roundRect">
            <a:avLst>
              <a:gd name="adj" fmla="val 7742"/>
            </a:avLst>
          </a:prstGeom>
          <a:solidFill>
            <a:srgbClr val="FFFFFF"/>
          </a:solidFill>
          <a:ln w="12700">
            <a:solidFill>
              <a:srgbClr val="6B5CC8"/>
            </a:solidFill>
            <a:prstDash val="solid"/>
          </a:ln>
          <a:effectLst>
            <a:outerShdw blurRad="25400" dist="12700" dir="2700000" algn="bl" rotWithShape="0">
              <a:srgbClr val="000000">
                <a:alpha val="8000"/>
              </a:srgbClr>
            </a:outerShdw>
          </a:effectLst>
        </p:spPr>
      </p:sp>
      <p:sp>
        <p:nvSpPr>
          <p:cNvPr id="22" name="Text 5">
            <a:extLst>
              <a:ext uri="{FF2B5EF4-FFF2-40B4-BE49-F238E27FC236}">
                <a16:creationId xmlns:a16="http://schemas.microsoft.com/office/drawing/2014/main" id="{9426286E-774A-8E45-52B6-8976DEC2EFC5}"/>
              </a:ext>
            </a:extLst>
          </p:cNvPr>
          <p:cNvSpPr/>
          <p:nvPr/>
        </p:nvSpPr>
        <p:spPr>
          <a:xfrm>
            <a:off x="4499254" y="3665235"/>
            <a:ext cx="1874520" cy="1161288"/>
          </a:xfrm>
          <a:prstGeom prst="rect">
            <a:avLst/>
          </a:prstGeom>
          <a:noFill/>
          <a:ln/>
        </p:spPr>
        <p:txBody>
          <a:bodyPr wrap="square" lIns="254" tIns="254" rIns="254" bIns="254" rtlCol="0" anchor="ctr">
            <a:normAutofit/>
          </a:bodyPr>
          <a:lstStyle/>
          <a:p>
            <a:pPr marL="0" indent="0" algn="ctr">
              <a:buNone/>
            </a:pPr>
            <a:r>
              <a:rPr lang="en-US" sz="1900" b="1" dirty="0">
                <a:solidFill>
                  <a:srgbClr val="281D54"/>
                </a:solidFill>
                <a:latin typeface="Microsoft JhengHei" pitchFamily="34" charset="0"/>
                <a:ea typeface="Microsoft JhengHei" pitchFamily="34" charset="-122"/>
                <a:cs typeface="Microsoft JhengHei" pitchFamily="34" charset="-120"/>
              </a:rPr>
              <a:t>2 協助</a:t>
            </a:r>
            <a:endParaRPr lang="en-US" sz="1900" dirty="0"/>
          </a:p>
          <a:p>
            <a:pPr marL="0" indent="0" algn="ctr">
              <a:buNone/>
            </a:pPr>
            <a:r>
              <a:rPr lang="en-US" sz="1900" b="1" dirty="0">
                <a:solidFill>
                  <a:srgbClr val="281D54"/>
                </a:solidFill>
                <a:latin typeface="Microsoft JhengHei" pitchFamily="34" charset="0"/>
                <a:ea typeface="Microsoft JhengHei" pitchFamily="34" charset="-122"/>
                <a:cs typeface="Microsoft JhengHei" pitchFamily="34" charset="-120"/>
              </a:rPr>
              <a:t>降低障礙</a:t>
            </a:r>
            <a:endParaRPr lang="en-US" sz="1900" dirty="0"/>
          </a:p>
        </p:txBody>
      </p:sp>
      <p:sp>
        <p:nvSpPr>
          <p:cNvPr id="23" name="Shape 6">
            <a:extLst>
              <a:ext uri="{FF2B5EF4-FFF2-40B4-BE49-F238E27FC236}">
                <a16:creationId xmlns:a16="http://schemas.microsoft.com/office/drawing/2014/main" id="{B63D96F2-C96E-0727-AC56-98B2B292A4B7}"/>
              </a:ext>
            </a:extLst>
          </p:cNvPr>
          <p:cNvSpPr/>
          <p:nvPr/>
        </p:nvSpPr>
        <p:spPr>
          <a:xfrm>
            <a:off x="6602374" y="4241307"/>
            <a:ext cx="228600" cy="0"/>
          </a:xfrm>
          <a:prstGeom prst="line">
            <a:avLst/>
          </a:prstGeom>
          <a:noFill/>
          <a:ln w="12700">
            <a:solidFill>
              <a:srgbClr val="6B5CC8"/>
            </a:solidFill>
            <a:prstDash val="solid"/>
            <a:headEnd type="none"/>
            <a:tailEnd type="triangle"/>
          </a:ln>
        </p:spPr>
      </p:sp>
      <p:sp>
        <p:nvSpPr>
          <p:cNvPr id="24" name="Shape 7">
            <a:extLst>
              <a:ext uri="{FF2B5EF4-FFF2-40B4-BE49-F238E27FC236}">
                <a16:creationId xmlns:a16="http://schemas.microsoft.com/office/drawing/2014/main" id="{CF781DCE-A5C6-08D8-70AD-866597BFC2C2}"/>
              </a:ext>
            </a:extLst>
          </p:cNvPr>
          <p:cNvSpPr/>
          <p:nvPr/>
        </p:nvSpPr>
        <p:spPr>
          <a:xfrm>
            <a:off x="6876694" y="3537219"/>
            <a:ext cx="2148840" cy="1417320"/>
          </a:xfrm>
          <a:prstGeom prst="roundRect">
            <a:avLst>
              <a:gd name="adj" fmla="val 7742"/>
            </a:avLst>
          </a:prstGeom>
          <a:solidFill>
            <a:srgbClr val="FFFFFF"/>
          </a:solidFill>
          <a:ln w="12700">
            <a:solidFill>
              <a:srgbClr val="33C7F2"/>
            </a:solidFill>
            <a:prstDash val="solid"/>
          </a:ln>
          <a:effectLst>
            <a:outerShdw blurRad="25400" dist="12700" dir="2700000" algn="bl" rotWithShape="0">
              <a:srgbClr val="000000">
                <a:alpha val="8000"/>
              </a:srgbClr>
            </a:outerShdw>
          </a:effectLst>
        </p:spPr>
      </p:sp>
      <p:sp>
        <p:nvSpPr>
          <p:cNvPr id="25" name="Text 8">
            <a:extLst>
              <a:ext uri="{FF2B5EF4-FFF2-40B4-BE49-F238E27FC236}">
                <a16:creationId xmlns:a16="http://schemas.microsoft.com/office/drawing/2014/main" id="{BF16837F-2F99-6F64-8645-F11C0A660A19}"/>
              </a:ext>
            </a:extLst>
          </p:cNvPr>
          <p:cNvSpPr/>
          <p:nvPr/>
        </p:nvSpPr>
        <p:spPr>
          <a:xfrm>
            <a:off x="7013854" y="3665235"/>
            <a:ext cx="1874520" cy="1161288"/>
          </a:xfrm>
          <a:prstGeom prst="rect">
            <a:avLst/>
          </a:prstGeom>
          <a:noFill/>
          <a:ln/>
        </p:spPr>
        <p:txBody>
          <a:bodyPr wrap="square" lIns="254" tIns="254" rIns="254" bIns="254" rtlCol="0" anchor="ctr">
            <a:normAutofit/>
          </a:bodyPr>
          <a:lstStyle/>
          <a:p>
            <a:pPr marL="0" indent="0" algn="ctr">
              <a:buNone/>
            </a:pPr>
            <a:r>
              <a:rPr lang="en-US" sz="1900" b="1" dirty="0">
                <a:solidFill>
                  <a:srgbClr val="281D54"/>
                </a:solidFill>
                <a:latin typeface="Microsoft JhengHei" pitchFamily="34" charset="0"/>
                <a:ea typeface="Microsoft JhengHei" pitchFamily="34" charset="-122"/>
                <a:cs typeface="Microsoft JhengHei" pitchFamily="34" charset="-120"/>
              </a:rPr>
              <a:t>3 回饋</a:t>
            </a:r>
            <a:endParaRPr lang="en-US" sz="1900" dirty="0"/>
          </a:p>
          <a:p>
            <a:pPr marL="0" indent="0" algn="ctr">
              <a:buNone/>
            </a:pPr>
            <a:r>
              <a:rPr lang="en-US" sz="1900" b="1" dirty="0">
                <a:solidFill>
                  <a:srgbClr val="281D54"/>
                </a:solidFill>
                <a:latin typeface="Microsoft JhengHei" pitchFamily="34" charset="0"/>
                <a:ea typeface="Microsoft JhengHei" pitchFamily="34" charset="-122"/>
                <a:cs typeface="Microsoft JhengHei" pitchFamily="34" charset="-120"/>
              </a:rPr>
              <a:t>指出不足</a:t>
            </a:r>
            <a:endParaRPr lang="en-US" sz="1900" dirty="0"/>
          </a:p>
        </p:txBody>
      </p:sp>
      <p:sp>
        <p:nvSpPr>
          <p:cNvPr id="26" name="Shape 9">
            <a:extLst>
              <a:ext uri="{FF2B5EF4-FFF2-40B4-BE49-F238E27FC236}">
                <a16:creationId xmlns:a16="http://schemas.microsoft.com/office/drawing/2014/main" id="{B3A234AF-5A48-5EB9-4954-8159D523EB6F}"/>
              </a:ext>
            </a:extLst>
          </p:cNvPr>
          <p:cNvSpPr/>
          <p:nvPr/>
        </p:nvSpPr>
        <p:spPr>
          <a:xfrm>
            <a:off x="9116974" y="4241307"/>
            <a:ext cx="228600" cy="0"/>
          </a:xfrm>
          <a:prstGeom prst="line">
            <a:avLst/>
          </a:prstGeom>
          <a:noFill/>
          <a:ln w="12700">
            <a:solidFill>
              <a:srgbClr val="6B5CC8"/>
            </a:solidFill>
            <a:prstDash val="solid"/>
            <a:headEnd type="none"/>
            <a:tailEnd type="triangle"/>
          </a:ln>
        </p:spPr>
      </p:sp>
      <p:sp>
        <p:nvSpPr>
          <p:cNvPr id="27" name="Shape 10">
            <a:extLst>
              <a:ext uri="{FF2B5EF4-FFF2-40B4-BE49-F238E27FC236}">
                <a16:creationId xmlns:a16="http://schemas.microsoft.com/office/drawing/2014/main" id="{7FD6AB1C-2890-6C28-218E-ACFE74BC1C94}"/>
              </a:ext>
            </a:extLst>
          </p:cNvPr>
          <p:cNvSpPr/>
          <p:nvPr/>
        </p:nvSpPr>
        <p:spPr>
          <a:xfrm>
            <a:off x="9391294" y="3537219"/>
            <a:ext cx="2148840" cy="1417320"/>
          </a:xfrm>
          <a:prstGeom prst="roundRect">
            <a:avLst>
              <a:gd name="adj" fmla="val 7742"/>
            </a:avLst>
          </a:prstGeom>
          <a:solidFill>
            <a:srgbClr val="FFFFFF"/>
          </a:solidFill>
          <a:ln w="12700">
            <a:solidFill>
              <a:srgbClr val="32C48D"/>
            </a:solidFill>
            <a:prstDash val="solid"/>
          </a:ln>
          <a:effectLst>
            <a:outerShdw blurRad="25400" dist="12700" dir="2700000" algn="bl" rotWithShape="0">
              <a:srgbClr val="000000">
                <a:alpha val="8000"/>
              </a:srgbClr>
            </a:outerShdw>
          </a:effectLst>
        </p:spPr>
      </p:sp>
      <p:sp>
        <p:nvSpPr>
          <p:cNvPr id="28" name="Text 11">
            <a:extLst>
              <a:ext uri="{FF2B5EF4-FFF2-40B4-BE49-F238E27FC236}">
                <a16:creationId xmlns:a16="http://schemas.microsoft.com/office/drawing/2014/main" id="{1ED071BA-C125-679E-6EE3-5EC136AF9686}"/>
              </a:ext>
            </a:extLst>
          </p:cNvPr>
          <p:cNvSpPr/>
          <p:nvPr/>
        </p:nvSpPr>
        <p:spPr>
          <a:xfrm>
            <a:off x="9528454" y="3665235"/>
            <a:ext cx="1874520" cy="1161288"/>
          </a:xfrm>
          <a:prstGeom prst="rect">
            <a:avLst/>
          </a:prstGeom>
          <a:noFill/>
          <a:ln/>
        </p:spPr>
        <p:txBody>
          <a:bodyPr wrap="square" lIns="254" tIns="254" rIns="254" bIns="254" rtlCol="0" anchor="ctr">
            <a:normAutofit/>
          </a:bodyPr>
          <a:lstStyle/>
          <a:p>
            <a:pPr marL="0" indent="0" algn="ctr">
              <a:buNone/>
            </a:pPr>
            <a:r>
              <a:rPr lang="en-US" sz="1900" b="1" dirty="0">
                <a:solidFill>
                  <a:srgbClr val="281D54"/>
                </a:solidFill>
                <a:latin typeface="Microsoft JhengHei" pitchFamily="34" charset="0"/>
                <a:ea typeface="Microsoft JhengHei" pitchFamily="34" charset="-122"/>
                <a:cs typeface="Microsoft JhengHei" pitchFamily="34" charset="-120"/>
              </a:rPr>
              <a:t>4 挑戰</a:t>
            </a:r>
            <a:endParaRPr lang="en-US" sz="1900" dirty="0"/>
          </a:p>
          <a:p>
            <a:pPr marL="0" indent="0" algn="ctr">
              <a:buNone/>
            </a:pPr>
            <a:r>
              <a:rPr lang="en-US" sz="1900" b="1" dirty="0">
                <a:solidFill>
                  <a:srgbClr val="281D54"/>
                </a:solidFill>
                <a:latin typeface="Microsoft JhengHei" pitchFamily="34" charset="0"/>
                <a:ea typeface="Microsoft JhengHei" pitchFamily="34" charset="-122"/>
                <a:cs typeface="Microsoft JhengHei" pitchFamily="34" charset="-120"/>
              </a:rPr>
              <a:t>反問與辯論</a:t>
            </a:r>
            <a:endParaRPr lang="en-US" sz="1900" dirty="0"/>
          </a:p>
        </p:txBody>
      </p:sp>
      <p:sp>
        <p:nvSpPr>
          <p:cNvPr id="29" name="文字方塊 28">
            <a:extLst>
              <a:ext uri="{FF2B5EF4-FFF2-40B4-BE49-F238E27FC236}">
                <a16:creationId xmlns:a16="http://schemas.microsoft.com/office/drawing/2014/main" id="{23D48DB4-48FC-9382-7BA5-F7E6BB0F7D5E}"/>
              </a:ext>
            </a:extLst>
          </p:cNvPr>
          <p:cNvSpPr txBox="1"/>
          <p:nvPr/>
        </p:nvSpPr>
        <p:spPr>
          <a:xfrm>
            <a:off x="3043384" y="5338553"/>
            <a:ext cx="6112452" cy="707886"/>
          </a:xfrm>
          <a:prstGeom prst="rect">
            <a:avLst/>
          </a:prstGeom>
          <a:solidFill>
            <a:srgbClr val="FFFF00"/>
          </a:solidFill>
        </p:spPr>
        <p:txBody>
          <a:bodyPr wrap="square">
            <a:spAutoFit/>
          </a:bodyPr>
          <a:lstStyle/>
          <a:p>
            <a:pPr algn="l">
              <a:spcAft>
                <a:spcPts val="600"/>
              </a:spcAft>
            </a:pPr>
            <a:r>
              <a:rPr lang="en-US" altLang="zh-TW" b="1" i="0" dirty="0">
                <a:solidFill>
                  <a:srgbClr val="0D0D0D"/>
                </a:solidFill>
                <a:effectLst/>
                <a:latin typeface="-apple-system"/>
              </a:rPr>
              <a:t>AI </a:t>
            </a:r>
            <a:r>
              <a:rPr lang="zh-TW" altLang="en-US" b="1" i="0" dirty="0">
                <a:solidFill>
                  <a:srgbClr val="0D0D0D"/>
                </a:solidFill>
                <a:effectLst/>
                <a:latin typeface="-apple-system"/>
              </a:rPr>
              <a:t>成熟度不是把更多工作交給 </a:t>
            </a:r>
            <a:r>
              <a:rPr lang="en-US" altLang="zh-TW" b="1" i="0" dirty="0">
                <a:solidFill>
                  <a:srgbClr val="0D0D0D"/>
                </a:solidFill>
                <a:effectLst/>
                <a:latin typeface="-apple-system"/>
              </a:rPr>
              <a:t>AI</a:t>
            </a:r>
            <a:r>
              <a:rPr lang="zh-TW" altLang="en-US" b="1" i="0" dirty="0">
                <a:solidFill>
                  <a:srgbClr val="0D0D0D"/>
                </a:solidFill>
                <a:effectLst/>
                <a:latin typeface="-apple-system"/>
              </a:rPr>
              <a:t>，而是逐步增加人的判斷、比較、查證與反思。</a:t>
            </a:r>
            <a:endParaRPr lang="zh-TW" altLang="en-US" dirty="0"/>
          </a:p>
        </p:txBody>
      </p:sp>
    </p:spTree>
    <p:extLst>
      <p:ext uri="{BB962C8B-B14F-4D97-AF65-F5344CB8AC3E}">
        <p14:creationId xmlns:p14="http://schemas.microsoft.com/office/powerpoint/2010/main" val="356359776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A056A5C-FC0D-7ABB-EB6A-A04CA89360BE}"/>
              </a:ext>
            </a:extLst>
          </p:cNvPr>
          <p:cNvSpPr>
            <a:spLocks noGrp="1"/>
          </p:cNvSpPr>
          <p:nvPr>
            <p:ph type="title"/>
          </p:nvPr>
        </p:nvSpPr>
        <p:spPr/>
        <p:txBody>
          <a:bodyPr/>
          <a:lstStyle/>
          <a:p>
            <a:endParaRPr lang="zh-TW" altLang="en-US"/>
          </a:p>
        </p:txBody>
      </p:sp>
      <p:sp>
        <p:nvSpPr>
          <p:cNvPr id="3" name="投影片編號版面配置區 2">
            <a:extLst>
              <a:ext uri="{FF2B5EF4-FFF2-40B4-BE49-F238E27FC236}">
                <a16:creationId xmlns:a16="http://schemas.microsoft.com/office/drawing/2014/main" id="{CA8FE11A-9B4A-E68E-5866-589CC9FCB777}"/>
              </a:ext>
            </a:extLst>
          </p:cNvPr>
          <p:cNvSpPr>
            <a:spLocks noGrp="1"/>
          </p:cNvSpPr>
          <p:nvPr>
            <p:ph type="sldNum" sz="quarter" idx="12"/>
          </p:nvPr>
        </p:nvSpPr>
        <p:spPr/>
        <p:txBody>
          <a:bodyPr/>
          <a:lstStyle/>
          <a:p>
            <a:pPr>
              <a:defRPr/>
            </a:pPr>
            <a:fld id="{2D2FBA0E-EDAA-4DAF-A7CC-B5206D2F5D0F}" type="slidenum">
              <a:rPr lang="en-US" altLang="zh-TW" smtClean="0"/>
              <a:pPr>
                <a:defRPr/>
              </a:pPr>
              <a:t>81</a:t>
            </a:fld>
            <a:endParaRPr lang="en-US" altLang="zh-TW"/>
          </a:p>
        </p:txBody>
      </p:sp>
      <p:pic>
        <p:nvPicPr>
          <p:cNvPr id="5" name="圖片 4">
            <a:extLst>
              <a:ext uri="{FF2B5EF4-FFF2-40B4-BE49-F238E27FC236}">
                <a16:creationId xmlns:a16="http://schemas.microsoft.com/office/drawing/2014/main" id="{E5887865-164E-F420-1F2F-F9C3ED476E16}"/>
              </a:ext>
            </a:extLst>
          </p:cNvPr>
          <p:cNvPicPr>
            <a:picLocks noChangeAspect="1"/>
          </p:cNvPicPr>
          <p:nvPr/>
        </p:nvPicPr>
        <p:blipFill>
          <a:blip r:embed="rId2"/>
          <a:stretch>
            <a:fillRect/>
          </a:stretch>
        </p:blipFill>
        <p:spPr>
          <a:xfrm>
            <a:off x="-1" y="0"/>
            <a:ext cx="12208511" cy="6858000"/>
          </a:xfrm>
          <a:prstGeom prst="rect">
            <a:avLst/>
          </a:prstGeom>
        </p:spPr>
      </p:pic>
    </p:spTree>
    <p:extLst>
      <p:ext uri="{BB962C8B-B14F-4D97-AF65-F5344CB8AC3E}">
        <p14:creationId xmlns:p14="http://schemas.microsoft.com/office/powerpoint/2010/main" val="242191658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Administrator\AppData\Local\Microsoft\Windows\Temporary Internet Files\Content.IE5\INLC1A23\MC900286930[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07016" y="620688"/>
            <a:ext cx="3261586" cy="3312368"/>
          </a:xfrm>
          <a:prstGeom prst="rect">
            <a:avLst/>
          </a:prstGeom>
          <a:noFill/>
          <a:extLst>
            <a:ext uri="{909E8E84-426E-40DD-AFC4-6F175D3DCCD1}">
              <a14:hiddenFill xmlns:a14="http://schemas.microsoft.com/office/drawing/2010/main">
                <a:solidFill>
                  <a:srgbClr val="FFFFFF"/>
                </a:solidFill>
              </a14:hiddenFill>
            </a:ext>
          </a:extLst>
        </p:spPr>
      </p:pic>
      <p:sp>
        <p:nvSpPr>
          <p:cNvPr id="3" name="矩形 2"/>
          <p:cNvSpPr/>
          <p:nvPr/>
        </p:nvSpPr>
        <p:spPr>
          <a:xfrm>
            <a:off x="2408527" y="3750134"/>
            <a:ext cx="8367996" cy="830997"/>
          </a:xfrm>
          <a:prstGeom prst="rect">
            <a:avLst/>
          </a:prstGeom>
          <a:noFill/>
        </p:spPr>
        <p:txBody>
          <a:bodyPr wrap="none" lIns="91440" tIns="45720" rIns="91440" bIns="45720">
            <a:spAutoFit/>
          </a:bodyPr>
          <a:lstStyle/>
          <a:p>
            <a:pPr algn="ctr"/>
            <a:r>
              <a:rPr lang="en-US" altLang="zh-TW" sz="480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glow rad="101600">
                    <a:schemeClr val="accent1">
                      <a:satMod val="175000"/>
                      <a:alpha val="40000"/>
                    </a:schemeClr>
                  </a:glow>
                  <a:outerShdw blurRad="50800" dist="40000" dir="5400000" algn="tl" rotWithShape="0">
                    <a:srgbClr val="000000">
                      <a:shade val="5000"/>
                      <a:satMod val="120000"/>
                      <a:alpha val="33000"/>
                    </a:srgbClr>
                  </a:outerShdw>
                </a:effectLst>
              </a:rPr>
              <a:t>Thank you for Listening</a:t>
            </a:r>
            <a:endParaRPr lang="zh-TW" altLang="en-US" sz="480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glow rad="101600">
                  <a:schemeClr val="accent1">
                    <a:satMod val="175000"/>
                    <a:alpha val="40000"/>
                  </a:schemeClr>
                </a:glow>
                <a:outerShdw blurRad="50800" dist="40000" dir="5400000" algn="tl" rotWithShape="0">
                  <a:srgbClr val="000000">
                    <a:shade val="5000"/>
                    <a:satMod val="120000"/>
                    <a:alpha val="33000"/>
                  </a:srgbClr>
                </a:outerShdw>
              </a:effectLst>
            </a:endParaRPr>
          </a:p>
        </p:txBody>
      </p:sp>
      <p:sp>
        <p:nvSpPr>
          <p:cNvPr id="5" name="投影片編號版面配置區 4"/>
          <p:cNvSpPr>
            <a:spLocks noGrp="1"/>
          </p:cNvSpPr>
          <p:nvPr>
            <p:ph type="sldNum" sz="quarter" idx="12"/>
          </p:nvPr>
        </p:nvSpPr>
        <p:spPr/>
        <p:txBody>
          <a:bodyPr/>
          <a:lstStyle/>
          <a:p>
            <a:fld id="{62B4B88B-D025-47DB-A9AD-1311579A30B1}" type="slidenum">
              <a:rPr lang="zh-TW" altLang="en-US" smtClean="0"/>
              <a:pPr/>
              <a:t>82</a:t>
            </a:fld>
            <a:endParaRPr lang="zh-TW" altLang="en-US"/>
          </a:p>
        </p:txBody>
      </p:sp>
      <p:pic>
        <p:nvPicPr>
          <p:cNvPr id="1026" name="Picture 2">
            <a:extLst>
              <a:ext uri="{FF2B5EF4-FFF2-40B4-BE49-F238E27FC236}">
                <a16:creationId xmlns:a16="http://schemas.microsoft.com/office/drawing/2014/main" id="{AC60878D-CFBD-42F6-9B05-85D74A0FCF1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28424" y="5589240"/>
            <a:ext cx="576064" cy="576064"/>
          </a:xfrm>
          <a:prstGeom prst="rect">
            <a:avLst/>
          </a:prstGeom>
          <a:noFill/>
          <a:extLst>
            <a:ext uri="{909E8E84-426E-40DD-AFC4-6F175D3DCCD1}">
              <a14:hiddenFill xmlns:a14="http://schemas.microsoft.com/office/drawing/2010/main">
                <a:solidFill>
                  <a:srgbClr val="FFFFFF"/>
                </a:solidFill>
              </a14:hiddenFill>
            </a:ext>
          </a:extLst>
        </p:spPr>
      </p:pic>
      <p:sp>
        <p:nvSpPr>
          <p:cNvPr id="2" name="文字方塊 1">
            <a:extLst>
              <a:ext uri="{FF2B5EF4-FFF2-40B4-BE49-F238E27FC236}">
                <a16:creationId xmlns:a16="http://schemas.microsoft.com/office/drawing/2014/main" id="{2F4FF9E1-D62D-4433-B610-B4C0DD79C8A8}"/>
              </a:ext>
            </a:extLst>
          </p:cNvPr>
          <p:cNvSpPr txBox="1"/>
          <p:nvPr/>
        </p:nvSpPr>
        <p:spPr>
          <a:xfrm>
            <a:off x="3719736" y="5733675"/>
            <a:ext cx="6011582" cy="400110"/>
          </a:xfrm>
          <a:prstGeom prst="rect">
            <a:avLst/>
          </a:prstGeom>
          <a:solidFill>
            <a:schemeClr val="accent1">
              <a:lumMod val="20000"/>
              <a:lumOff val="80000"/>
            </a:schemeClr>
          </a:solidFill>
        </p:spPr>
        <p:txBody>
          <a:bodyPr wrap="none" rtlCol="0">
            <a:spAutoFit/>
          </a:bodyPr>
          <a:lstStyle/>
          <a:p>
            <a:r>
              <a:rPr lang="en-US" altLang="zh-TW" dirty="0">
                <a:solidFill>
                  <a:srgbClr val="7030A0"/>
                </a:solidFill>
              </a:rPr>
              <a:t>ChatGPT</a:t>
            </a:r>
            <a:r>
              <a:rPr lang="zh-TW" altLang="en-US" dirty="0">
                <a:solidFill>
                  <a:srgbClr val="7030A0"/>
                </a:solidFill>
              </a:rPr>
              <a:t>、</a:t>
            </a:r>
            <a:r>
              <a:rPr lang="en-US" altLang="zh-TW" dirty="0">
                <a:solidFill>
                  <a:srgbClr val="7030A0"/>
                </a:solidFill>
              </a:rPr>
              <a:t>Gemini</a:t>
            </a:r>
            <a:r>
              <a:rPr lang="zh-TW" altLang="en-US" dirty="0">
                <a:solidFill>
                  <a:srgbClr val="7030A0"/>
                </a:solidFill>
              </a:rPr>
              <a:t>協助部分簡報製作與繪圖工作</a:t>
            </a:r>
          </a:p>
        </p:txBody>
      </p:sp>
    </p:spTree>
    <p:extLst>
      <p:ext uri="{BB962C8B-B14F-4D97-AF65-F5344CB8AC3E}">
        <p14:creationId xmlns:p14="http://schemas.microsoft.com/office/powerpoint/2010/main" val="8683034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a:extLst>
              <a:ext uri="{FF2B5EF4-FFF2-40B4-BE49-F238E27FC236}">
                <a16:creationId xmlns:a16="http://schemas.microsoft.com/office/drawing/2014/main" id="{CA22DC8F-AD23-44FC-BBA4-F201F3E8B68F}"/>
              </a:ext>
            </a:extLst>
          </p:cNvPr>
          <p:cNvSpPr>
            <a:spLocks noGrp="1"/>
          </p:cNvSpPr>
          <p:nvPr>
            <p:ph type="title"/>
          </p:nvPr>
        </p:nvSpPr>
        <p:spPr>
          <a:xfrm>
            <a:off x="1488018" y="119064"/>
            <a:ext cx="10079567" cy="1222375"/>
          </a:xfrm>
        </p:spPr>
        <p:txBody>
          <a:bodyPr/>
          <a:lstStyle/>
          <a:p>
            <a:r>
              <a:rPr lang="zh-TW" altLang="en-US" dirty="0"/>
              <a:t>圖書館</a:t>
            </a:r>
            <a:r>
              <a:rPr lang="en-US" altLang="zh-TW" dirty="0"/>
              <a:t>AI</a:t>
            </a:r>
            <a:r>
              <a:rPr lang="zh-TW" altLang="en-US" dirty="0"/>
              <a:t>知能與素養</a:t>
            </a:r>
          </a:p>
        </p:txBody>
      </p:sp>
      <p:sp>
        <p:nvSpPr>
          <p:cNvPr id="6" name="內容版面配置區 5">
            <a:extLst>
              <a:ext uri="{FF2B5EF4-FFF2-40B4-BE49-F238E27FC236}">
                <a16:creationId xmlns:a16="http://schemas.microsoft.com/office/drawing/2014/main" id="{145FC3A5-B40E-4C33-A75B-96A500D7B630}"/>
              </a:ext>
            </a:extLst>
          </p:cNvPr>
          <p:cNvSpPr>
            <a:spLocks noGrp="1"/>
          </p:cNvSpPr>
          <p:nvPr>
            <p:ph idx="1"/>
          </p:nvPr>
        </p:nvSpPr>
        <p:spPr>
          <a:xfrm>
            <a:off x="1576918" y="1412876"/>
            <a:ext cx="10430933" cy="4968875"/>
          </a:xfrm>
        </p:spPr>
        <p:txBody>
          <a:bodyPr/>
          <a:lstStyle/>
          <a:p>
            <a:r>
              <a:rPr lang="zh-TW" altLang="zh-TW" dirty="0"/>
              <a:t>所謂圖書館專業知能</a:t>
            </a:r>
            <a:r>
              <a:rPr lang="en-US" altLang="zh-TW" dirty="0"/>
              <a:t>(Competencies)</a:t>
            </a:r>
            <a:r>
              <a:rPr lang="zh-TW" altLang="zh-TW" dirty="0"/>
              <a:t>乃是圖書館館員提供專業、優質圖書資訊服務時所需具備之相關資訊資源、取用、技術和管理的知識和能力</a:t>
            </a:r>
            <a:r>
              <a:rPr lang="en-US" altLang="zh-TW" dirty="0"/>
              <a:t> </a:t>
            </a:r>
            <a:r>
              <a:rPr lang="en-US" altLang="zh-TW" sz="1600" dirty="0">
                <a:solidFill>
                  <a:srgbClr val="FF0000"/>
                </a:solidFill>
              </a:rPr>
              <a:t>(</a:t>
            </a:r>
            <a:r>
              <a:rPr lang="zh-TW" altLang="zh-TW" sz="1600" dirty="0">
                <a:solidFill>
                  <a:srgbClr val="FF0000"/>
                </a:solidFill>
              </a:rPr>
              <a:t>林呈潢，</a:t>
            </a:r>
            <a:r>
              <a:rPr lang="en-US" altLang="zh-TW" sz="1600" dirty="0">
                <a:solidFill>
                  <a:srgbClr val="FF0000"/>
                </a:solidFill>
              </a:rPr>
              <a:t>2011)</a:t>
            </a:r>
          </a:p>
          <a:p>
            <a:r>
              <a:rPr lang="en-US" altLang="zh-TW" dirty="0"/>
              <a:t>AI</a:t>
            </a:r>
            <a:r>
              <a:rPr lang="zh-TW" altLang="en-US" dirty="0"/>
              <a:t>知能與素養之於圖書館</a:t>
            </a:r>
            <a:endParaRPr lang="en-US" altLang="zh-TW" dirty="0"/>
          </a:p>
          <a:p>
            <a:pPr lvl="1"/>
            <a:r>
              <a:rPr lang="en-US" altLang="zh-TW" dirty="0"/>
              <a:t>AI </a:t>
            </a:r>
            <a:r>
              <a:rPr lang="zh-TW" altLang="en-US" dirty="0"/>
              <a:t>素養</a:t>
            </a:r>
            <a:endParaRPr lang="en-US" altLang="zh-TW" dirty="0"/>
          </a:p>
          <a:p>
            <a:pPr lvl="2"/>
            <a:r>
              <a:rPr lang="zh-TW" altLang="en-US" dirty="0"/>
              <a:t>幫助館員理解</a:t>
            </a:r>
            <a:r>
              <a:rPr lang="en-US" altLang="zh-TW" dirty="0"/>
              <a:t>AI</a:t>
            </a:r>
            <a:r>
              <a:rPr lang="zh-TW" altLang="en-US" dirty="0"/>
              <a:t>對資訊環境的影響</a:t>
            </a:r>
          </a:p>
          <a:p>
            <a:pPr lvl="2"/>
            <a:r>
              <a:rPr lang="zh-TW" altLang="en-US" dirty="0"/>
              <a:t>使館員能夠教育使用者關於</a:t>
            </a:r>
            <a:r>
              <a:rPr lang="en-US" altLang="zh-TW" dirty="0"/>
              <a:t>AI</a:t>
            </a:r>
            <a:r>
              <a:rPr lang="zh-TW" altLang="en-US" dirty="0"/>
              <a:t>在資訊檢索和評估中的作用</a:t>
            </a:r>
            <a:endParaRPr lang="en-US" altLang="zh-TW" dirty="0"/>
          </a:p>
          <a:p>
            <a:pPr lvl="2"/>
            <a:r>
              <a:rPr lang="zh-TW" altLang="en-US" dirty="0"/>
              <a:t>確保館員和使用者能夠理解和批判性地評估</a:t>
            </a:r>
            <a:r>
              <a:rPr lang="en-US" altLang="zh-TW" dirty="0"/>
              <a:t>AI</a:t>
            </a:r>
            <a:r>
              <a:rPr lang="zh-TW" altLang="en-US" dirty="0"/>
              <a:t>技術</a:t>
            </a:r>
          </a:p>
          <a:p>
            <a:pPr lvl="1"/>
            <a:r>
              <a:rPr lang="en-US" altLang="zh-TW" dirty="0"/>
              <a:t>AI </a:t>
            </a:r>
            <a:r>
              <a:rPr lang="zh-TW" altLang="en-US" dirty="0"/>
              <a:t>知能</a:t>
            </a:r>
            <a:endParaRPr lang="en-US" altLang="zh-TW" dirty="0"/>
          </a:p>
          <a:p>
            <a:pPr lvl="2"/>
            <a:r>
              <a:rPr lang="zh-TW" altLang="en-US" dirty="0"/>
              <a:t>使館員能夠實際操作和管理</a:t>
            </a:r>
            <a:r>
              <a:rPr lang="en-US" altLang="zh-TW" dirty="0"/>
              <a:t>AI</a:t>
            </a:r>
            <a:r>
              <a:rPr lang="zh-TW" altLang="en-US" dirty="0"/>
              <a:t>驅動的圖書館系統</a:t>
            </a:r>
          </a:p>
          <a:p>
            <a:pPr lvl="2"/>
            <a:r>
              <a:rPr lang="zh-TW" altLang="en-US" dirty="0"/>
              <a:t>允許館員導入、開發和實施運用</a:t>
            </a:r>
            <a:r>
              <a:rPr lang="en-US" altLang="zh-TW" dirty="0"/>
              <a:t>AI</a:t>
            </a:r>
            <a:r>
              <a:rPr lang="zh-TW" altLang="en-US" dirty="0"/>
              <a:t>的圖書館服務</a:t>
            </a:r>
          </a:p>
          <a:p>
            <a:pPr lvl="2"/>
            <a:r>
              <a:rPr lang="zh-TW" altLang="en-US" dirty="0"/>
              <a:t>使館員能夠有效地利用</a:t>
            </a:r>
            <a:r>
              <a:rPr lang="en-US" altLang="zh-TW" dirty="0"/>
              <a:t>AI</a:t>
            </a:r>
            <a:r>
              <a:rPr lang="zh-TW" altLang="en-US" dirty="0"/>
              <a:t>來改善服務和操作</a:t>
            </a:r>
          </a:p>
          <a:p>
            <a:pPr lvl="1"/>
            <a:endParaRPr lang="en-US" altLang="zh-TW" dirty="0"/>
          </a:p>
        </p:txBody>
      </p:sp>
      <p:sp>
        <p:nvSpPr>
          <p:cNvPr id="4" name="投影片編號版面配置區 3">
            <a:extLst>
              <a:ext uri="{FF2B5EF4-FFF2-40B4-BE49-F238E27FC236}">
                <a16:creationId xmlns:a16="http://schemas.microsoft.com/office/drawing/2014/main" id="{D820C783-57D3-4761-80E3-573FFE14FE30}"/>
              </a:ext>
            </a:extLst>
          </p:cNvPr>
          <p:cNvSpPr>
            <a:spLocks noGrp="1"/>
          </p:cNvSpPr>
          <p:nvPr>
            <p:ph type="sldNum" sz="quarter" idx="12"/>
          </p:nvPr>
        </p:nvSpPr>
        <p:spPr>
          <a:xfrm>
            <a:off x="9347200" y="6381750"/>
            <a:ext cx="2844800" cy="476250"/>
          </a:xfrm>
        </p:spPr>
        <p:txBody>
          <a:bodyPr/>
          <a:lstStyle/>
          <a:p>
            <a:fld id="{BA64D8DE-A286-4C21-8B3B-EAC193184876}" type="slidenum">
              <a:rPr lang="en-US" altLang="zh-TW" smtClean="0"/>
              <a:pPr/>
              <a:t>9</a:t>
            </a:fld>
            <a:endParaRPr lang="en-US" altLang="zh-TW"/>
          </a:p>
        </p:txBody>
      </p:sp>
      <p:sp>
        <p:nvSpPr>
          <p:cNvPr id="3" name="文字方塊 2">
            <a:extLst>
              <a:ext uri="{FF2B5EF4-FFF2-40B4-BE49-F238E27FC236}">
                <a16:creationId xmlns:a16="http://schemas.microsoft.com/office/drawing/2014/main" id="{0F159A6C-2C14-E34A-6DF9-919CB8EFFF7C}"/>
              </a:ext>
            </a:extLst>
          </p:cNvPr>
          <p:cNvSpPr txBox="1"/>
          <p:nvPr/>
        </p:nvSpPr>
        <p:spPr>
          <a:xfrm>
            <a:off x="6456040" y="2564904"/>
            <a:ext cx="5544616" cy="1015663"/>
          </a:xfrm>
          <a:prstGeom prst="rect">
            <a:avLst/>
          </a:prstGeom>
          <a:solidFill>
            <a:schemeClr val="accent5"/>
          </a:solidFill>
        </p:spPr>
        <p:txBody>
          <a:bodyPr wrap="square">
            <a:spAutoFit/>
          </a:bodyPr>
          <a:lstStyle/>
          <a:p>
            <a:r>
              <a:rPr lang="en-US" altLang="zh-TW" b="0" i="1" dirty="0">
                <a:solidFill>
                  <a:srgbClr val="0D0D0D"/>
                </a:solidFill>
                <a:effectLst/>
                <a:latin typeface="-apple-system"/>
              </a:rPr>
              <a:t>AI </a:t>
            </a:r>
            <a:r>
              <a:rPr lang="zh-TW" altLang="en-US" b="0" i="1" dirty="0">
                <a:solidFill>
                  <a:srgbClr val="0D0D0D"/>
                </a:solidFill>
                <a:effectLst/>
                <a:latin typeface="-apple-system"/>
              </a:rPr>
              <a:t>素養偏向理解、批判與責任取向；</a:t>
            </a:r>
            <a:r>
              <a:rPr lang="en-US" altLang="zh-TW" b="0" i="1" dirty="0">
                <a:solidFill>
                  <a:srgbClr val="0D0D0D"/>
                </a:solidFill>
                <a:effectLst/>
                <a:latin typeface="-apple-system"/>
              </a:rPr>
              <a:t>AI </a:t>
            </a:r>
            <a:r>
              <a:rPr lang="zh-TW" altLang="en-US" b="0" i="1" dirty="0">
                <a:solidFill>
                  <a:srgbClr val="0D0D0D"/>
                </a:solidFill>
                <a:effectLst/>
                <a:latin typeface="-apple-system"/>
              </a:rPr>
              <a:t>知能則把這些素養轉成特定工作角色可以執行的能力。不是兩套互斥概念，而是由理解走向實踐。</a:t>
            </a:r>
            <a:endParaRPr lang="zh-TW" altLang="en-US" dirty="0"/>
          </a:p>
        </p:txBody>
      </p:sp>
    </p:spTree>
    <p:extLst>
      <p:ext uri="{BB962C8B-B14F-4D97-AF65-F5344CB8AC3E}">
        <p14:creationId xmlns:p14="http://schemas.microsoft.com/office/powerpoint/2010/main" val="271231845"/>
      </p:ext>
    </p:extLst>
  </p:cSld>
  <p:clrMapOvr>
    <a:masterClrMapping/>
  </p:clrMapOvr>
</p:sld>
</file>

<file path=ppt/theme/theme1.xml><?xml version="1.0" encoding="utf-8"?>
<a:theme xmlns:a="http://schemas.openxmlformats.org/drawingml/2006/main" name="相關分析、迴歸分析">
  <a:themeElements>
    <a:clrScheme name="2_進度檢討-1 8">
      <a:dk1>
        <a:srgbClr val="000000"/>
      </a:dk1>
      <a:lt1>
        <a:srgbClr val="FFFFFF"/>
      </a:lt1>
      <a:dk2>
        <a:srgbClr val="333399"/>
      </a:dk2>
      <a:lt2>
        <a:srgbClr val="1C1C1C"/>
      </a:lt2>
      <a:accent1>
        <a:srgbClr val="FFFF00"/>
      </a:accent1>
      <a:accent2>
        <a:srgbClr val="FF0000"/>
      </a:accent2>
      <a:accent3>
        <a:srgbClr val="FFFFFF"/>
      </a:accent3>
      <a:accent4>
        <a:srgbClr val="000000"/>
      </a:accent4>
      <a:accent5>
        <a:srgbClr val="FFFFAA"/>
      </a:accent5>
      <a:accent6>
        <a:srgbClr val="E70000"/>
      </a:accent6>
      <a:hlink>
        <a:srgbClr val="FF0000"/>
      </a:hlink>
      <a:folHlink>
        <a:srgbClr val="FFFF00"/>
      </a:folHlink>
    </a:clrScheme>
    <a:fontScheme name="2_進度檢討-1">
      <a:majorFont>
        <a:latin typeface="Arial"/>
        <a:ea typeface="微軟正黑體"/>
        <a:cs typeface=""/>
      </a:majorFont>
      <a:minorFont>
        <a:latin typeface="Arial"/>
        <a:ea typeface="微軟正黑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9525" cap="flat" cmpd="sng" algn="ctr">
          <a:solidFill>
            <a:schemeClr val="tx1"/>
          </a:solidFill>
          <a:prstDash val="solid"/>
          <a:round/>
          <a:headEnd type="none" w="sm" len="sm"/>
          <a:tailEnd type="none" w="sm" len="sm"/>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rtlCol="0" anchor="t" anchorCtr="0" compatLnSpc="1">
        <a:prstTxWarp prst="textNoShape">
          <a:avLst/>
        </a:prstTxWarp>
        <a:noAutofit/>
      </a:bodyPr>
      <a:lstStyle>
        <a:defPPr marL="0" marR="0" indent="0" algn="l" defTabSz="914400" rtl="0" eaLnBrk="1" fontAlgn="base" latinLnBrk="0" hangingPunct="1">
          <a:lnSpc>
            <a:spcPct val="100000"/>
          </a:lnSpc>
          <a:spcBef>
            <a:spcPct val="0"/>
          </a:spcBef>
          <a:spcAft>
            <a:spcPct val="0"/>
          </a:spcAft>
          <a:buClrTx/>
          <a:buSzTx/>
          <a:buFontTx/>
          <a:buNone/>
          <a:tabLst/>
          <a:defRPr kumimoji="1" sz="1800" b="0" i="0" u="none" strike="noStrike" cap="none" normalizeH="0" baseline="0" smtClean="0">
            <a:ln>
              <a:noFill/>
            </a:ln>
            <a:solidFill>
              <a:schemeClr val="tx1"/>
            </a:solidFill>
            <a:effectLst/>
            <a:latin typeface="Arial" charset="0"/>
            <a:ea typeface="標楷體" pitchFamily="65" charset="-120"/>
          </a:defRPr>
        </a:defPPr>
      </a:lstStyle>
    </a:spDef>
    <a:lnDef>
      <a:spPr bwMode="auto">
        <a:noFill/>
        <a:ln w="9525" cap="flat" cmpd="sng" algn="ctr">
          <a:solidFill>
            <a:schemeClr val="tx1"/>
          </a:solidFill>
          <a:prstDash val="solid"/>
          <a:round/>
          <a:headEnd type="none" w="sm" len="sm"/>
          <a:tailEnd type="none" w="sm" len="sm"/>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objectDefaults>
  <a:extraClrSchemeLst>
    <a:extraClrScheme>
      <a:clrScheme name="2_進度檢討-1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2_進度檢討-1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2_進度檢討-1 3">
        <a:dk1>
          <a:srgbClr val="000000"/>
        </a:dk1>
        <a:lt1>
          <a:srgbClr val="FFFFFF"/>
        </a:lt1>
        <a:dk2>
          <a:srgbClr val="000000"/>
        </a:dk2>
        <a:lt2>
          <a:srgbClr val="5F5F5F"/>
        </a:lt2>
        <a:accent1>
          <a:srgbClr val="EAEAEA"/>
        </a:accent1>
        <a:accent2>
          <a:srgbClr val="808080"/>
        </a:accent2>
        <a:accent3>
          <a:srgbClr val="FFFFFF"/>
        </a:accent3>
        <a:accent4>
          <a:srgbClr val="000000"/>
        </a:accent4>
        <a:accent5>
          <a:srgbClr val="F3F3F3"/>
        </a:accent5>
        <a:accent6>
          <a:srgbClr val="737373"/>
        </a:accent6>
        <a:hlink>
          <a:srgbClr val="4D4D4D"/>
        </a:hlink>
        <a:folHlink>
          <a:srgbClr val="C0C0C0"/>
        </a:folHlink>
      </a:clrScheme>
      <a:clrMap bg1="lt1" tx1="dk1" bg2="lt2" tx2="dk2" accent1="accent1" accent2="accent2" accent3="accent3" accent4="accent4" accent5="accent5" accent6="accent6" hlink="hlink" folHlink="folHlink"/>
    </a:extraClrScheme>
    <a:extraClrScheme>
      <a:clrScheme name="2_進度檢討-1 4">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2_進度檢討-1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2_進度檢討-1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
      <a:clrScheme name="2_進度檢討-1 7">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2_進度檢討-1 8">
        <a:dk1>
          <a:srgbClr val="000000"/>
        </a:dk1>
        <a:lt1>
          <a:srgbClr val="FFFFFF"/>
        </a:lt1>
        <a:dk2>
          <a:srgbClr val="333399"/>
        </a:dk2>
        <a:lt2>
          <a:srgbClr val="1C1C1C"/>
        </a:lt2>
        <a:accent1>
          <a:srgbClr val="FFFF00"/>
        </a:accent1>
        <a:accent2>
          <a:srgbClr val="FF0000"/>
        </a:accent2>
        <a:accent3>
          <a:srgbClr val="FFFFFF"/>
        </a:accent3>
        <a:accent4>
          <a:srgbClr val="000000"/>
        </a:accent4>
        <a:accent5>
          <a:srgbClr val="FFFFAA"/>
        </a:accent5>
        <a:accent6>
          <a:srgbClr val="E70000"/>
        </a:accent6>
        <a:hlink>
          <a:srgbClr val="FF0000"/>
        </a:hlink>
        <a:folHlink>
          <a:srgbClr val="FFFF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3701</TotalTime>
  <Words>7218</Words>
  <Application>Microsoft Office PowerPoint</Application>
  <PresentationFormat>寬螢幕</PresentationFormat>
  <Paragraphs>725</Paragraphs>
  <Slides>82</Slides>
  <Notes>0</Notes>
  <HiddenSlides>0</HiddenSlides>
  <MMClips>0</MMClips>
  <ScaleCrop>false</ScaleCrop>
  <HeadingPairs>
    <vt:vector size="6" baseType="variant">
      <vt:variant>
        <vt:lpstr>使用字型</vt:lpstr>
      </vt:variant>
      <vt:variant>
        <vt:i4>9</vt:i4>
      </vt:variant>
      <vt:variant>
        <vt:lpstr>佈景主題</vt:lpstr>
      </vt:variant>
      <vt:variant>
        <vt:i4>1</vt:i4>
      </vt:variant>
      <vt:variant>
        <vt:lpstr>投影片標題</vt:lpstr>
      </vt:variant>
      <vt:variant>
        <vt:i4>82</vt:i4>
      </vt:variant>
    </vt:vector>
  </HeadingPairs>
  <TitlesOfParts>
    <vt:vector size="92" baseType="lpstr">
      <vt:lpstr>-apple-system</vt:lpstr>
      <vt:lpstr>Microsoft JhengHei</vt:lpstr>
      <vt:lpstr>Microsoft JhengHei</vt:lpstr>
      <vt:lpstr>Aptos</vt:lpstr>
      <vt:lpstr>Arial</vt:lpstr>
      <vt:lpstr>Tahoma</vt:lpstr>
      <vt:lpstr>Times New Roman</vt:lpstr>
      <vt:lpstr>Verdana</vt:lpstr>
      <vt:lpstr>Wingdings</vt:lpstr>
      <vt:lpstr>相關分析、迴歸分析</vt:lpstr>
      <vt:lpstr>圖書館員的 AI 素養</vt:lpstr>
      <vt:lpstr>演講大綱</vt:lpstr>
      <vt:lpstr>素養與AI素養</vt:lpstr>
      <vt:lpstr>媒體與資訊素養</vt:lpstr>
      <vt:lpstr>AI素養</vt:lpstr>
      <vt:lpstr>AI素養量表—對AI技術的瞭解</vt:lpstr>
      <vt:lpstr>AI素養量表—批判性評價</vt:lpstr>
      <vt:lpstr>AI素養量表—實際的應用 </vt:lpstr>
      <vt:lpstr>圖書館AI知能與素養</vt:lpstr>
      <vt:lpstr>Acrl ai Competencies for Academic Library Workers</vt:lpstr>
      <vt:lpstr>學術圖書館員AI知能指南</vt:lpstr>
      <vt:lpstr>思維心態</vt:lpstr>
      <vt:lpstr>1. 倫理考量</vt:lpstr>
      <vt:lpstr>1. 倫理考量 (續)</vt:lpstr>
      <vt:lpstr>2. 知識與理解</vt:lpstr>
      <vt:lpstr>2. 知識與理解 (續)</vt:lpstr>
      <vt:lpstr>2. 知識與理解 (續)</vt:lpstr>
      <vt:lpstr>3. 分析與評估</vt:lpstr>
      <vt:lpstr>3. 分析與評估 (續)</vt:lpstr>
      <vt:lpstr>4. 使用與應用</vt:lpstr>
      <vt:lpstr>4. 使用與應用 (續)</vt:lpstr>
      <vt:lpstr>大學圖書館館員AI知能指標</vt:lpstr>
      <vt:lpstr>研究方法</vt:lpstr>
      <vt:lpstr>大學圖書館館員AI相關知能框架 (續)</vt:lpstr>
      <vt:lpstr>構面一「AI基礎知識、素養與技能」 重要程度分析</vt:lpstr>
      <vt:lpstr>構面二「AI工具應用能力」 重要程度分析</vt:lpstr>
      <vt:lpstr>構面三「AI與圖書館資訊系統」 重要程度分析</vt:lpstr>
      <vt:lpstr>構面四「AI與圖書館資訊服務」 重要程度分析</vt:lpstr>
      <vt:lpstr>構面五「AI與讀者資訊素養教育」 重要程度分析</vt:lpstr>
      <vt:lpstr>構面六「AI與資料管理」 重要程度分析</vt:lpstr>
      <vt:lpstr>構面七「AI與館藏管理」 重要程度分析</vt:lpstr>
      <vt:lpstr>構面八「AI專案管理與協作」 重要程度分析</vt:lpstr>
      <vt:lpstr>構面九「AI與專業發展」 重要程度分析</vt:lpstr>
      <vt:lpstr>Mean Importance Scores by AI Competency Dimensions</vt:lpstr>
      <vt:lpstr>創新擴散—館員認知「圖書館AI服務」的相對優勢、相容性分析</vt:lpstr>
      <vt:lpstr>創新擴散—館員認知「圖書館AI服務」的複雜性、可測試性分析</vt:lpstr>
      <vt:lpstr>創新擴散—館員認知「圖書館AI服務」的可觀察性、態度分析</vt:lpstr>
      <vt:lpstr>大學圖書館館員ai知能運用案例</vt:lpstr>
      <vt:lpstr>案例舉隅</vt:lpstr>
      <vt:lpstr>人工智慧時代的批判性閱讀思考--羅伯特(ROBOT)評估</vt:lpstr>
      <vt:lpstr>人工智慧時代的批判性閱讀思考--羅伯特(ROBOT)評估 (續)</vt:lpstr>
      <vt:lpstr>人工智慧時代的批判性閱讀思考--羅伯特(ROBOT)評估 (續)</vt:lpstr>
      <vt:lpstr>確定後再分享 – S.U.R.E.策略</vt:lpstr>
      <vt:lpstr>確定後再分享 – S.U.R.E.策略 (續)</vt:lpstr>
      <vt:lpstr>確定後再分享 – S.U.R.E.策略 (續)</vt:lpstr>
      <vt:lpstr>融入AI的學術研究歷程工具</vt:lpstr>
      <vt:lpstr>SciSpace</vt:lpstr>
      <vt:lpstr>SciSpace</vt:lpstr>
      <vt:lpstr>Literature Review</vt:lpstr>
      <vt:lpstr>Literature Review</vt:lpstr>
      <vt:lpstr>Chat with PDF – 有PDF檔案的搜尋結果</vt:lpstr>
      <vt:lpstr>Chat with PDF – 直接上傳文檔</vt:lpstr>
      <vt:lpstr>Paraphraser – 文意改寫與AI偵測</vt:lpstr>
      <vt:lpstr>Academic AI Detector – AI偵測</vt:lpstr>
      <vt:lpstr>PowerPoint 簡報</vt:lpstr>
      <vt:lpstr>EBSCO Insight</vt:lpstr>
      <vt:lpstr>Scopus AI</vt:lpstr>
      <vt:lpstr>AI時代的學術誠信</vt:lpstr>
      <vt:lpstr>學術誠信原則</vt:lpstr>
      <vt:lpstr>好的研究實務 Good Research Practices</vt:lpstr>
      <vt:lpstr>違反研究誠信 Violations of Research Integrity</vt:lpstr>
      <vt:lpstr>Elsevier's Generative AI Policies for Journals</vt:lpstr>
      <vt:lpstr>Elsevier's Generative AI Policies for Journals (續)</vt:lpstr>
      <vt:lpstr>Elsevier's Generative AI Policies for Journals (續)</vt:lpstr>
      <vt:lpstr>Elsevier對人工智慧的聲明</vt:lpstr>
      <vt:lpstr>Taylor &amp; Francis 的AI政策</vt:lpstr>
      <vt:lpstr>宣告文章中如何使用GAI</vt:lpstr>
      <vt:lpstr>宣告文章中如何使用GAI (續)</vt:lpstr>
      <vt:lpstr>APA Policy on Citing ChatGPT</vt:lpstr>
      <vt:lpstr>學術論文中ChatGPT的APA格式引用指南</vt:lpstr>
      <vt:lpstr>APA Guidelines on AI References</vt:lpstr>
      <vt:lpstr>誠實揭露為上策</vt:lpstr>
      <vt:lpstr>教育資料與圖書館學期刊 生成式AI之自我揭露與誠信原則</vt:lpstr>
      <vt:lpstr>生成式人工智慧於學術寫作之應用原則與研究責任探討 </vt:lpstr>
      <vt:lpstr>本末倒置的文獻探討寫作</vt:lpstr>
      <vt:lpstr>本末倒置的文獻探討寫作 (續)</vt:lpstr>
      <vt:lpstr>本末倒置的文獻探討寫作 (續)</vt:lpstr>
      <vt:lpstr>結論</vt:lpstr>
      <vt:lpstr>結論</vt:lpstr>
      <vt:lpstr>結論 – AI時代的閱讀與寫作</vt:lpstr>
      <vt:lpstr>PowerPoint 簡報</vt:lpstr>
      <vt:lpstr>PowerPoint 簡報</vt:lpstr>
    </vt:vector>
  </TitlesOfParts>
  <Company>NCTU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Hao-Ren Ke</dc:creator>
  <cp:lastModifiedBy>皓仁 柯</cp:lastModifiedBy>
  <cp:revision>462</cp:revision>
  <cp:lastPrinted>2013-07-04T21:26:56Z</cp:lastPrinted>
  <dcterms:created xsi:type="dcterms:W3CDTF">2009-07-18T05:54:23Z</dcterms:created>
  <dcterms:modified xsi:type="dcterms:W3CDTF">2026-08-20T02:06:46Z</dcterms:modified>
</cp:coreProperties>
</file>